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 id="256" r:id="rId3"/>
    <p:sldId id="257"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93485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105812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4716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2928006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7393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2310632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412618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18802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284895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0006-BA31-4BEC-8755-AB35728D4A40}"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81856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8B0006-BA31-4BEC-8755-AB35728D4A40}"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259563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8B0006-BA31-4BEC-8755-AB35728D4A40}" type="datetimeFigureOut">
              <a:rPr lang="en-US" smtClean="0"/>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139542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8B0006-BA31-4BEC-8755-AB35728D4A40}" type="datetimeFigureOut">
              <a:rPr lang="en-US" smtClean="0"/>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32114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B0006-BA31-4BEC-8755-AB35728D4A40}" type="datetimeFigureOut">
              <a:rPr lang="en-US" smtClean="0"/>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254934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B0006-BA31-4BEC-8755-AB35728D4A40}"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EDFCD-6A29-43D1-B3B7-384B2420641F}" type="slidenum">
              <a:rPr lang="en-US" smtClean="0"/>
              <a:t>‹#›</a:t>
            </a:fld>
            <a:endParaRPr lang="en-US"/>
          </a:p>
        </p:txBody>
      </p:sp>
    </p:spTree>
    <p:extLst>
      <p:ext uri="{BB962C8B-B14F-4D97-AF65-F5344CB8AC3E}">
        <p14:creationId xmlns:p14="http://schemas.microsoft.com/office/powerpoint/2010/main" val="155022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EDFCD-6A29-43D1-B3B7-384B2420641F}" type="slidenum">
              <a:rPr lang="en-US" smtClean="0"/>
              <a:t>‹#›</a:t>
            </a:fld>
            <a:endParaRPr lang="en-US"/>
          </a:p>
        </p:txBody>
      </p:sp>
      <p:sp>
        <p:nvSpPr>
          <p:cNvPr id="5" name="Date Placeholder 4"/>
          <p:cNvSpPr>
            <a:spLocks noGrp="1"/>
          </p:cNvSpPr>
          <p:nvPr>
            <p:ph type="dt" sz="half" idx="10"/>
          </p:nvPr>
        </p:nvSpPr>
        <p:spPr/>
        <p:txBody>
          <a:bodyPr/>
          <a:lstStyle/>
          <a:p>
            <a:fld id="{8D8B0006-BA31-4BEC-8755-AB35728D4A40}" type="datetimeFigureOut">
              <a:rPr lang="en-US" smtClean="0"/>
              <a:t>6/9/2017</a:t>
            </a:fld>
            <a:endParaRPr lang="en-US"/>
          </a:p>
        </p:txBody>
      </p:sp>
    </p:spTree>
    <p:extLst>
      <p:ext uri="{BB962C8B-B14F-4D97-AF65-F5344CB8AC3E}">
        <p14:creationId xmlns:p14="http://schemas.microsoft.com/office/powerpoint/2010/main" val="45468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8B0006-BA31-4BEC-8755-AB35728D4A40}" type="datetimeFigureOut">
              <a:rPr lang="en-US" smtClean="0"/>
              <a:t>6/9/2017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3EDFCD-6A29-43D1-B3B7-384B2420641F}" type="slidenum">
              <a:rPr lang="en-US" smtClean="0"/>
              <a:t>‹#›</a:t>
            </a:fld>
            <a:endParaRPr lang="en-US"/>
          </a:p>
        </p:txBody>
      </p:sp>
    </p:spTree>
    <p:extLst>
      <p:ext uri="{BB962C8B-B14F-4D97-AF65-F5344CB8AC3E}">
        <p14:creationId xmlns:p14="http://schemas.microsoft.com/office/powerpoint/2010/main" val="17646839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781300"/>
          </a:xfrm>
        </p:spPr>
        <p:txBody>
          <a:bodyPr>
            <a:noAutofit/>
          </a:bodyPr>
          <a:lstStyle/>
          <a:p>
            <a:pPr algn="r"/>
            <a:r>
              <a:rPr lang="en-US" sz="9600" b="1" dirty="0" smtClean="0">
                <a:solidFill>
                  <a:schemeClr val="tx1">
                    <a:lumMod val="95000"/>
                    <a:lumOff val="5000"/>
                  </a:schemeClr>
                </a:solidFill>
                <a:latin typeface="Algerian" panose="04020705040A02060702" pitchFamily="82" charset="0"/>
              </a:rPr>
              <a:t>PRINCIPLE</a:t>
            </a:r>
            <a:br>
              <a:rPr lang="en-US" sz="9600" b="1" dirty="0" smtClean="0">
                <a:solidFill>
                  <a:schemeClr val="tx1">
                    <a:lumMod val="95000"/>
                    <a:lumOff val="5000"/>
                  </a:schemeClr>
                </a:solidFill>
                <a:latin typeface="Algerian" panose="04020705040A02060702" pitchFamily="82" charset="0"/>
              </a:rPr>
            </a:br>
            <a:r>
              <a:rPr lang="en-US" sz="9600" b="1" dirty="0" smtClean="0">
                <a:solidFill>
                  <a:schemeClr val="tx1">
                    <a:lumMod val="95000"/>
                    <a:lumOff val="5000"/>
                  </a:schemeClr>
                </a:solidFill>
                <a:latin typeface="Algerian" panose="04020705040A02060702" pitchFamily="82" charset="0"/>
              </a:rPr>
              <a:t> OF </a:t>
            </a:r>
            <a:br>
              <a:rPr lang="en-US" sz="9600" b="1" dirty="0" smtClean="0">
                <a:solidFill>
                  <a:schemeClr val="tx1">
                    <a:lumMod val="95000"/>
                    <a:lumOff val="5000"/>
                  </a:schemeClr>
                </a:solidFill>
                <a:latin typeface="Algerian" panose="04020705040A02060702" pitchFamily="82" charset="0"/>
              </a:rPr>
            </a:br>
            <a:r>
              <a:rPr lang="en-US" sz="9600" b="1" dirty="0" smtClean="0">
                <a:solidFill>
                  <a:schemeClr val="tx1">
                    <a:lumMod val="95000"/>
                    <a:lumOff val="5000"/>
                  </a:schemeClr>
                </a:solidFill>
                <a:latin typeface="Algerian" panose="04020705040A02060702" pitchFamily="82" charset="0"/>
              </a:rPr>
              <a:t>FLIGHT</a:t>
            </a:r>
            <a:endParaRPr lang="en-US" sz="9600" b="1" dirty="0">
              <a:solidFill>
                <a:schemeClr val="tx1">
                  <a:lumMod val="95000"/>
                  <a:lumOff val="5000"/>
                </a:schemeClr>
              </a:solidFill>
              <a:latin typeface="Algerian" panose="04020705040A02060702" pitchFamily="82" charset="0"/>
            </a:endParaRPr>
          </a:p>
        </p:txBody>
      </p:sp>
      <p:sp>
        <p:nvSpPr>
          <p:cNvPr id="3" name="Content Placeholder 2"/>
          <p:cNvSpPr>
            <a:spLocks noGrp="1"/>
          </p:cNvSpPr>
          <p:nvPr>
            <p:ph idx="1"/>
          </p:nvPr>
        </p:nvSpPr>
        <p:spPr>
          <a:xfrm flipV="1">
            <a:off x="677334" y="4978400"/>
            <a:ext cx="8596668" cy="342900"/>
          </a:xfrm>
        </p:spPr>
        <p:txBody>
          <a:bodyPr>
            <a:normAutofit lnSpcReduction="10000"/>
          </a:bodyPr>
          <a:lstStyle/>
          <a:p>
            <a:endParaRPr lang="en-US"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2171700"/>
            <a:ext cx="4810125" cy="297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73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5762"/>
            <a:ext cx="9017000" cy="3051176"/>
          </a:xfrm>
        </p:spPr>
        <p:txBody>
          <a:bodyPr>
            <a:normAutofit/>
          </a:bodyPr>
          <a:lstStyle/>
          <a:p>
            <a:r>
              <a:rPr lang="en-US" sz="15000" b="1" dirty="0" err="1" smtClean="0">
                <a:solidFill>
                  <a:schemeClr val="tx2">
                    <a:lumMod val="50000"/>
                  </a:schemeClr>
                </a:solidFill>
                <a:latin typeface="Algerian" panose="04020705040A02060702" pitchFamily="82" charset="0"/>
              </a:rPr>
              <a:t>DRAg</a:t>
            </a:r>
            <a:endParaRPr lang="en-US" sz="15000" b="1" dirty="0">
              <a:solidFill>
                <a:schemeClr val="tx2">
                  <a:lumMod val="50000"/>
                </a:schemeClr>
              </a:solidFill>
              <a:latin typeface="Algerian" panose="04020705040A02060702" pitchFamily="82" charset="0"/>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06310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467100"/>
            <a:ext cx="10668000" cy="2552700"/>
          </a:xfrm>
        </p:spPr>
        <p:txBody>
          <a:bodyPr>
            <a:normAutofit fontScale="90000"/>
          </a:bodyPr>
          <a:lstStyle/>
          <a:p>
            <a:r>
              <a:rPr lang="en-US" dirty="0">
                <a:solidFill>
                  <a:schemeClr val="tx1">
                    <a:lumMod val="95000"/>
                    <a:lumOff val="5000"/>
                  </a:schemeClr>
                </a:solidFill>
              </a:rPr>
              <a:t>Drag is the force caused by air resistance.</a:t>
            </a:r>
            <a:br>
              <a:rPr lang="en-US" dirty="0">
                <a:solidFill>
                  <a:schemeClr val="tx1">
                    <a:lumMod val="95000"/>
                    <a:lumOff val="5000"/>
                  </a:schemeClr>
                </a:solidFill>
              </a:rPr>
            </a:br>
            <a:r>
              <a:rPr lang="en-US" dirty="0">
                <a:solidFill>
                  <a:schemeClr val="tx1">
                    <a:lumMod val="95000"/>
                    <a:lumOff val="5000"/>
                  </a:schemeClr>
                </a:solidFill>
              </a:rPr>
              <a:t>The two main factors that affect the amount of drag are shape and texture. </a:t>
            </a:r>
            <a:br>
              <a:rPr lang="en-US" dirty="0">
                <a:solidFill>
                  <a:schemeClr val="tx1">
                    <a:lumMod val="95000"/>
                    <a:lumOff val="5000"/>
                  </a:schemeClr>
                </a:solidFill>
              </a:rPr>
            </a:br>
            <a:r>
              <a:rPr lang="en-US" dirty="0" smtClean="0">
                <a:solidFill>
                  <a:schemeClr val="tx1">
                    <a:lumMod val="95000"/>
                    <a:lumOff val="5000"/>
                  </a:schemeClr>
                </a:solidFill>
              </a:rPr>
              <a:t>Drag is the aerodynamic force that acts against an object moving though a fluid.</a:t>
            </a:r>
            <a:endParaRPr lang="en-US" dirty="0">
              <a:solidFill>
                <a:schemeClr val="tx1">
                  <a:lumMod val="95000"/>
                  <a:lumOff val="5000"/>
                </a:schemeClr>
              </a:solidFill>
            </a:endParaRPr>
          </a:p>
        </p:txBody>
      </p:sp>
      <p:pic>
        <p:nvPicPr>
          <p:cNvPr id="1032" name="Picture 8" descr="Image result for PAPER AIRPLA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5154" y="1049121"/>
            <a:ext cx="6165130" cy="2055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900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
            <a:ext cx="7766936" cy="5181133"/>
          </a:xfrm>
        </p:spPr>
        <p:txBody>
          <a:bodyPr/>
          <a:lstStyle/>
          <a:p>
            <a:r>
              <a:rPr lang="en-US" sz="9600" dirty="0" smtClean="0">
                <a:solidFill>
                  <a:schemeClr val="tx1">
                    <a:lumMod val="95000"/>
                    <a:lumOff val="5000"/>
                  </a:schemeClr>
                </a:solidFill>
                <a:latin typeface="Algerian" panose="04020705040A02060702" pitchFamily="82" charset="0"/>
              </a:rPr>
              <a:t/>
            </a:r>
            <a:br>
              <a:rPr lang="en-US" sz="9600" dirty="0" smtClean="0">
                <a:solidFill>
                  <a:schemeClr val="tx1">
                    <a:lumMod val="95000"/>
                    <a:lumOff val="5000"/>
                  </a:schemeClr>
                </a:solidFill>
                <a:latin typeface="Algerian" panose="04020705040A02060702" pitchFamily="82" charset="0"/>
              </a:rPr>
            </a:br>
            <a:r>
              <a:rPr lang="en-US" sz="9600" dirty="0" smtClean="0">
                <a:solidFill>
                  <a:schemeClr val="tx1">
                    <a:lumMod val="95000"/>
                    <a:lumOff val="5000"/>
                  </a:schemeClr>
                </a:solidFill>
                <a:latin typeface="Algerian" panose="04020705040A02060702" pitchFamily="82" charset="0"/>
              </a:rPr>
              <a:t>LIFT: Bernoulli’s PRINCIPLE</a:t>
            </a:r>
            <a:endParaRPr lang="en-US" sz="9600" dirty="0">
              <a:solidFill>
                <a:schemeClr val="tx1">
                  <a:lumMod val="95000"/>
                  <a:lumOff val="5000"/>
                </a:schemeClr>
              </a:solidFill>
              <a:latin typeface="Algerian" panose="04020705040A02060702" pitchFamily="82" charset="0"/>
            </a:endParaRPr>
          </a:p>
        </p:txBody>
      </p:sp>
      <p:sp>
        <p:nvSpPr>
          <p:cNvPr id="3" name="Subtitle 2"/>
          <p:cNvSpPr>
            <a:spLocks noGrp="1"/>
          </p:cNvSpPr>
          <p:nvPr>
            <p:ph type="subTitle" idx="1"/>
          </p:nvPr>
        </p:nvSpPr>
        <p:spPr>
          <a:xfrm>
            <a:off x="1507067" y="5181133"/>
            <a:ext cx="7766936" cy="2349967"/>
          </a:xfrm>
        </p:spPr>
        <p:txBody>
          <a:bodyPr/>
          <a:lstStyle/>
          <a:p>
            <a:endParaRPr lang="en-US" dirty="0"/>
          </a:p>
        </p:txBody>
      </p:sp>
    </p:spTree>
    <p:extLst>
      <p:ext uri="{BB962C8B-B14F-4D97-AF65-F5344CB8AC3E}">
        <p14:creationId xmlns:p14="http://schemas.microsoft.com/office/powerpoint/2010/main" val="209139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3834" y="3835400"/>
            <a:ext cx="9038165" cy="2933700"/>
          </a:xfrm>
        </p:spPr>
        <p:txBody>
          <a:bodyPr>
            <a:noAutofit/>
          </a:bodyPr>
          <a:lstStyle/>
          <a:p>
            <a:r>
              <a:rPr lang="en-US" sz="2800" dirty="0" smtClean="0">
                <a:solidFill>
                  <a:schemeClr val="tx1">
                    <a:lumMod val="95000"/>
                    <a:lumOff val="5000"/>
                  </a:schemeClr>
                </a:solidFill>
              </a:rPr>
              <a:t>Bernoulli’s Principle- high air pressure on the bottom low air pressure on the top creates lift because the high air pushes it up.</a:t>
            </a:r>
          </a:p>
          <a:p>
            <a:pPr>
              <a:lnSpc>
                <a:spcPct val="120000"/>
              </a:lnSpc>
            </a:pPr>
            <a:r>
              <a:rPr lang="en-US" sz="2800" dirty="0" smtClean="0">
                <a:solidFill>
                  <a:schemeClr val="tx1">
                    <a:lumMod val="95000"/>
                    <a:lumOff val="5000"/>
                  </a:schemeClr>
                </a:solidFill>
              </a:rPr>
              <a:t>Fast moving, hot air has less pressure.</a:t>
            </a:r>
          </a:p>
          <a:p>
            <a:pPr>
              <a:lnSpc>
                <a:spcPct val="120000"/>
              </a:lnSpc>
            </a:pPr>
            <a:r>
              <a:rPr lang="en-US" sz="2800" dirty="0" smtClean="0">
                <a:solidFill>
                  <a:schemeClr val="tx1">
                    <a:lumMod val="95000"/>
                    <a:lumOff val="5000"/>
                  </a:schemeClr>
                </a:solidFill>
              </a:rPr>
              <a:t>Slow moving, cold air has greater pressure.</a:t>
            </a:r>
            <a:endParaRPr lang="en-US" sz="2800" dirty="0">
              <a:solidFill>
                <a:schemeClr val="tx1">
                  <a:lumMod val="95000"/>
                  <a:lumOff val="5000"/>
                </a:schemeClr>
              </a:solidFill>
            </a:endParaRPr>
          </a:p>
        </p:txBody>
      </p:sp>
      <p:pic>
        <p:nvPicPr>
          <p:cNvPr id="8" name="Picture 7"/>
          <p:cNvPicPr>
            <a:picLocks noChangeAspect="1"/>
          </p:cNvPicPr>
          <p:nvPr/>
        </p:nvPicPr>
        <p:blipFill>
          <a:blip r:embed="rId2"/>
          <a:stretch>
            <a:fillRect/>
          </a:stretch>
        </p:blipFill>
        <p:spPr>
          <a:xfrm>
            <a:off x="1676400" y="812800"/>
            <a:ext cx="5581650" cy="2514600"/>
          </a:xfrm>
          <a:prstGeom prst="rect">
            <a:avLst/>
          </a:prstGeom>
        </p:spPr>
      </p:pic>
      <p:sp>
        <p:nvSpPr>
          <p:cNvPr id="7" name="AutoShape 10" descr="Image result for lift airplane"/>
          <p:cNvSpPr>
            <a:spLocks noGrp="1" noChangeAspect="1" noChangeArrowheads="1"/>
          </p:cNvSpPr>
          <p:nvPr>
            <p:ph type="title"/>
          </p:nvPr>
        </p:nvSpPr>
        <p:spPr bwMode="auto">
          <a:xfrm>
            <a:off x="749300" y="342900"/>
            <a:ext cx="7874000" cy="3365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endParaRPr lang="en-US" dirty="0"/>
          </a:p>
        </p:txBody>
      </p:sp>
    </p:spTree>
    <p:extLst>
      <p:ext uri="{BB962C8B-B14F-4D97-AF65-F5344CB8AC3E}">
        <p14:creationId xmlns:p14="http://schemas.microsoft.com/office/powerpoint/2010/main" val="3319552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10000" dirty="0" smtClean="0">
                <a:solidFill>
                  <a:schemeClr val="tx1">
                    <a:lumMod val="95000"/>
                    <a:lumOff val="5000"/>
                  </a:schemeClr>
                </a:solidFill>
                <a:latin typeface="Algerian" panose="04020705040A02060702" pitchFamily="82" charset="0"/>
              </a:rPr>
              <a:t>LIFT:</a:t>
            </a:r>
            <a:br>
              <a:rPr lang="en-US" sz="10000" dirty="0" smtClean="0">
                <a:solidFill>
                  <a:schemeClr val="tx1">
                    <a:lumMod val="95000"/>
                    <a:lumOff val="5000"/>
                  </a:schemeClr>
                </a:solidFill>
                <a:latin typeface="Algerian" panose="04020705040A02060702" pitchFamily="82" charset="0"/>
              </a:rPr>
            </a:br>
            <a:r>
              <a:rPr lang="en-US" sz="10000" dirty="0" smtClean="0">
                <a:solidFill>
                  <a:schemeClr val="tx1">
                    <a:lumMod val="95000"/>
                    <a:lumOff val="5000"/>
                  </a:schemeClr>
                </a:solidFill>
                <a:latin typeface="Algerian" panose="04020705040A02060702" pitchFamily="82" charset="0"/>
              </a:rPr>
              <a:t>WING </a:t>
            </a:r>
            <a:br>
              <a:rPr lang="en-US" sz="10000" dirty="0" smtClean="0">
                <a:solidFill>
                  <a:schemeClr val="tx1">
                    <a:lumMod val="95000"/>
                    <a:lumOff val="5000"/>
                  </a:schemeClr>
                </a:solidFill>
                <a:latin typeface="Algerian" panose="04020705040A02060702" pitchFamily="82" charset="0"/>
              </a:rPr>
            </a:br>
            <a:r>
              <a:rPr lang="en-US" sz="10000" dirty="0" smtClean="0">
                <a:solidFill>
                  <a:schemeClr val="tx1">
                    <a:lumMod val="95000"/>
                    <a:lumOff val="5000"/>
                  </a:schemeClr>
                </a:solidFill>
                <a:latin typeface="Algerian" panose="04020705040A02060702" pitchFamily="82" charset="0"/>
              </a:rPr>
              <a:t>SHAPE</a:t>
            </a:r>
            <a:endParaRPr lang="en-US" sz="10000" dirty="0">
              <a:solidFill>
                <a:schemeClr val="tx1">
                  <a:lumMod val="95000"/>
                  <a:lumOff val="5000"/>
                </a:schemeClr>
              </a:solidFill>
              <a:latin typeface="Algerian" panose="04020705040A02060702" pitchFamily="82" charset="0"/>
            </a:endParaRPr>
          </a:p>
        </p:txBody>
      </p:sp>
    </p:spTree>
    <p:extLst>
      <p:ext uri="{BB962C8B-B14F-4D97-AF65-F5344CB8AC3E}">
        <p14:creationId xmlns:p14="http://schemas.microsoft.com/office/powerpoint/2010/main" val="29432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01900" y="1282700"/>
            <a:ext cx="4241800" cy="1492250"/>
          </a:xfrm>
          <a:prstGeom prst="rect">
            <a:avLst/>
          </a:prstGeom>
        </p:spPr>
      </p:pic>
      <p:sp>
        <p:nvSpPr>
          <p:cNvPr id="2" name="Title 1"/>
          <p:cNvSpPr>
            <a:spLocks noGrp="1"/>
          </p:cNvSpPr>
          <p:nvPr>
            <p:ph type="title"/>
          </p:nvPr>
        </p:nvSpPr>
        <p:spPr>
          <a:xfrm>
            <a:off x="677334" y="609600"/>
            <a:ext cx="8596668" cy="2387600"/>
          </a:xfrm>
        </p:spPr>
        <p:txBody>
          <a:bodyPr/>
          <a:lstStyle/>
          <a:p>
            <a:endParaRPr lang="en-US" dirty="0"/>
          </a:p>
        </p:txBody>
      </p:sp>
      <p:sp>
        <p:nvSpPr>
          <p:cNvPr id="3" name="Content Placeholder 2"/>
          <p:cNvSpPr>
            <a:spLocks noGrp="1"/>
          </p:cNvSpPr>
          <p:nvPr>
            <p:ph idx="1"/>
          </p:nvPr>
        </p:nvSpPr>
        <p:spPr>
          <a:xfrm>
            <a:off x="677334" y="3619500"/>
            <a:ext cx="8596668" cy="2421862"/>
          </a:xfrm>
        </p:spPr>
        <p:txBody>
          <a:bodyPr>
            <a:normAutofit fontScale="92500" lnSpcReduction="20000"/>
          </a:bodyPr>
          <a:lstStyle/>
          <a:p>
            <a:pPr marL="0" indent="0">
              <a:buNone/>
            </a:pPr>
            <a:r>
              <a:rPr lang="en-US" sz="3200" dirty="0" smtClean="0"/>
              <a:t>Wing shape airfoil- describes the shape of a wing that allow for lift.</a:t>
            </a:r>
          </a:p>
          <a:p>
            <a:pPr marL="0" indent="0">
              <a:buNone/>
            </a:pPr>
            <a:r>
              <a:rPr lang="en-US" sz="3200" dirty="0"/>
              <a:t> </a:t>
            </a:r>
            <a:r>
              <a:rPr lang="en-US" sz="3200" dirty="0" smtClean="0"/>
              <a:t>  - a streamlined shape with a curved top</a:t>
            </a:r>
          </a:p>
          <a:p>
            <a:pPr marL="0" indent="0">
              <a:buNone/>
            </a:pPr>
            <a:r>
              <a:rPr lang="en-US" sz="3200" dirty="0"/>
              <a:t> </a:t>
            </a:r>
            <a:r>
              <a:rPr lang="en-US" sz="3200" dirty="0" smtClean="0"/>
              <a:t>  -a rounded leading edge (front)</a:t>
            </a:r>
          </a:p>
          <a:p>
            <a:pPr marL="0" indent="0">
              <a:buNone/>
            </a:pPr>
            <a:r>
              <a:rPr lang="en-US" sz="3200" dirty="0"/>
              <a:t> </a:t>
            </a:r>
            <a:r>
              <a:rPr lang="en-US" sz="3200" dirty="0" smtClean="0"/>
              <a:t>  -a sharp trailing edge (back) </a:t>
            </a:r>
            <a:endParaRPr lang="en-US" sz="3200" dirty="0"/>
          </a:p>
        </p:txBody>
      </p:sp>
    </p:spTree>
    <p:extLst>
      <p:ext uri="{BB962C8B-B14F-4D97-AF65-F5344CB8AC3E}">
        <p14:creationId xmlns:p14="http://schemas.microsoft.com/office/powerpoint/2010/main" val="3952099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4" y="914400"/>
            <a:ext cx="8596668" cy="1993900"/>
          </a:xfrm>
        </p:spPr>
        <p:txBody>
          <a:bodyPr>
            <a:noAutofit/>
          </a:bodyPr>
          <a:lstStyle/>
          <a:p>
            <a:pPr algn="r"/>
            <a:r>
              <a:rPr lang="en-US" sz="15000" dirty="0" smtClean="0">
                <a:solidFill>
                  <a:schemeClr val="tx1">
                    <a:lumMod val="95000"/>
                    <a:lumOff val="5000"/>
                  </a:schemeClr>
                </a:solidFill>
                <a:latin typeface="Algerian" panose="04020705040A02060702" pitchFamily="82" charset="0"/>
              </a:rPr>
              <a:t>THRUST</a:t>
            </a:r>
            <a:endParaRPr lang="en-US" sz="15000" dirty="0">
              <a:solidFill>
                <a:schemeClr val="tx1">
                  <a:lumMod val="95000"/>
                  <a:lumOff val="5000"/>
                </a:schemeClr>
              </a:solidFill>
              <a:latin typeface="Algerian" panose="04020705040A02060702" pitchFamily="82" charset="0"/>
            </a:endParaRPr>
          </a:p>
        </p:txBody>
      </p:sp>
    </p:spTree>
    <p:extLst>
      <p:ext uri="{BB962C8B-B14F-4D97-AF65-F5344CB8AC3E}">
        <p14:creationId xmlns:p14="http://schemas.microsoft.com/office/powerpoint/2010/main" val="3706324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00300" y="254000"/>
            <a:ext cx="5143500" cy="3175001"/>
          </a:xfrm>
          <a:prstGeom prst="rect">
            <a:avLst/>
          </a:prstGeom>
        </p:spPr>
      </p:pic>
      <p:sp>
        <p:nvSpPr>
          <p:cNvPr id="2" name="Title 1"/>
          <p:cNvSpPr>
            <a:spLocks noGrp="1"/>
          </p:cNvSpPr>
          <p:nvPr>
            <p:ph type="title"/>
          </p:nvPr>
        </p:nvSpPr>
        <p:spPr>
          <a:xfrm rot="10800000" flipV="1">
            <a:off x="990591" y="355600"/>
            <a:ext cx="7620001" cy="2959100"/>
          </a:xfrm>
        </p:spPr>
        <p:txBody>
          <a:bodyPr>
            <a:normAutofit/>
          </a:bodyPr>
          <a:lstStyle/>
          <a:p>
            <a:endParaRPr lang="en-US" dirty="0"/>
          </a:p>
        </p:txBody>
      </p:sp>
      <p:sp>
        <p:nvSpPr>
          <p:cNvPr id="7" name="AutoShape 2" descr="Image result for helicopter propeller top view"/>
          <p:cNvSpPr>
            <a:spLocks noGrp="1" noChangeAspect="1" noChangeArrowheads="1"/>
          </p:cNvSpPr>
          <p:nvPr>
            <p:ph type="body" idx="1"/>
          </p:nvPr>
        </p:nvSpPr>
        <p:spPr bwMode="auto">
          <a:xfrm>
            <a:off x="700004" y="3530600"/>
            <a:ext cx="8596668" cy="29591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r>
              <a:rPr lang="en-US" sz="3200" dirty="0" smtClean="0">
                <a:solidFill>
                  <a:schemeClr val="tx1">
                    <a:lumMod val="95000"/>
                    <a:lumOff val="5000"/>
                  </a:schemeClr>
                </a:solidFill>
              </a:rPr>
              <a:t>Thrust by a propeller</a:t>
            </a:r>
          </a:p>
          <a:p>
            <a:r>
              <a:rPr lang="en-US" sz="3200" dirty="0" smtClean="0">
                <a:solidFill>
                  <a:schemeClr val="tx1">
                    <a:lumMod val="95000"/>
                    <a:lumOff val="5000"/>
                  </a:schemeClr>
                </a:solidFill>
              </a:rPr>
              <a:t>The curved front of the blade, which resembles an airplane wing (airfoil) force high pressure air below the blade and the low pressure air on top when spinning fast enough, lift/trust is created.</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874853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89</TotalTime>
  <Words>139</Words>
  <Application>Microsoft Office PowerPoint</Application>
  <PresentationFormat>Widescreen</PresentationFormat>
  <Paragraphs>15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Algerian</vt:lpstr>
      <vt:lpstr>Arial</vt:lpstr>
      <vt:lpstr>Trebuchet MS</vt:lpstr>
      <vt:lpstr>Wingdings 3</vt:lpstr>
      <vt:lpstr>Facet</vt:lpstr>
      <vt:lpstr>PRINCIPLE  OF  FLIGHT</vt:lpstr>
      <vt:lpstr>DRAg</vt:lpstr>
      <vt:lpstr>Drag is the force caused by air resistance. The two main factors that affect the amount of drag are shape and texture.  Drag is the aerodynamic force that acts against an object moving though a fluid.</vt:lpstr>
      <vt:lpstr> LIFT: Bernoulli’s PRINCIPLE</vt:lpstr>
      <vt:lpstr>PowerPoint Presentation</vt:lpstr>
      <vt:lpstr>LIFT: WING  SHAPE</vt:lpstr>
      <vt:lpstr>PowerPoint Presentation</vt:lpstr>
      <vt:lpstr>THRUST</vt:lpstr>
      <vt:lpstr>PowerPoint Presentation</vt:lpstr>
    </vt:vector>
  </TitlesOfParts>
  <Company>Anglophone South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DRAG</dc:title>
  <dc:creator>Harina, Nash</dc:creator>
  <cp:lastModifiedBy>Harina, Nash</cp:lastModifiedBy>
  <cp:revision>12</cp:revision>
  <dcterms:created xsi:type="dcterms:W3CDTF">2017-06-01T17:03:33Z</dcterms:created>
  <dcterms:modified xsi:type="dcterms:W3CDTF">2017-06-09T17:14:39Z</dcterms:modified>
</cp:coreProperties>
</file>