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3"/>
  </p:notesMasterIdLst>
  <p:sldIdLst>
    <p:sldId id="256" r:id="rId2"/>
    <p:sldId id="257" r:id="rId3"/>
    <p:sldId id="258" r:id="rId4"/>
    <p:sldId id="259" r:id="rId5"/>
    <p:sldId id="267" r:id="rId6"/>
    <p:sldId id="268" r:id="rId7"/>
    <p:sldId id="261" r:id="rId8"/>
    <p:sldId id="262" r:id="rId9"/>
    <p:sldId id="263" r:id="rId10"/>
    <p:sldId id="264" r:id="rId11"/>
    <p:sldId id="266" r:id="rId12"/>
  </p:sldIdLst>
  <p:sldSz cx="9144000" cy="5143500" type="screen16x9"/>
  <p:notesSz cx="6858000" cy="9144000"/>
  <p:embeddedFontLst>
    <p:embeddedFont>
      <p:font typeface="Nunito" pitchFamily="2" charset="77"/>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p:restoredTop sz="93317"/>
  </p:normalViewPr>
  <p:slideViewPr>
    <p:cSldViewPr snapToGrid="0" snapToObjects="1">
      <p:cViewPr varScale="1">
        <p:scale>
          <a:sx n="83" d="100"/>
          <a:sy n="83" d="100"/>
        </p:scale>
        <p:origin x="11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544e195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544e195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 will discuss this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d396f02a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d396f02a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***Pass out the BYOD Agreement to take home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d396f02a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d396f02a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 will discuss this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d396f02a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d396f02a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 will discuss this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d396f02a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d396f02a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 will discuss this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d396f02a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d396f02a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 will discuss this slide</a:t>
            </a:r>
            <a:endParaRPr/>
          </a:p>
        </p:txBody>
      </p:sp>
    </p:spTree>
    <p:extLst>
      <p:ext uri="{BB962C8B-B14F-4D97-AF65-F5344CB8AC3E}">
        <p14:creationId xmlns:p14="http://schemas.microsoft.com/office/powerpoint/2010/main" val="290151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d396f02a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d396f02a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 will discuss this slide</a:t>
            </a:r>
            <a:endParaRPr/>
          </a:p>
        </p:txBody>
      </p:sp>
    </p:spTree>
    <p:extLst>
      <p:ext uri="{BB962C8B-B14F-4D97-AF65-F5344CB8AC3E}">
        <p14:creationId xmlns:p14="http://schemas.microsoft.com/office/powerpoint/2010/main" val="186888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d396f02a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d396f02a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 will discuss this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d396f02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d396f02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Ashley will discuss this slide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d544e19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d544e19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 will discuss this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blackville.nbed.nb.c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ringdna.com/blog/byod-programs-create-mobile-app-adop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fractuslearning.com/wp-content/uploads/2014/09/digital_citizenship_1280.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office365product.com/product/microsoft-office-365-proplus-lifetime-subscription-5-devices-pcmac-20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 y="325375"/>
            <a:ext cx="56814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4800">
                <a:solidFill>
                  <a:srgbClr val="4A86E8"/>
                </a:solidFill>
                <a:latin typeface="Impact"/>
                <a:ea typeface="Impact"/>
                <a:cs typeface="Impact"/>
                <a:sym typeface="Impact"/>
              </a:rPr>
              <a:t>B</a:t>
            </a:r>
            <a:r>
              <a:rPr lang="en" sz="4800">
                <a:latin typeface="Impact"/>
                <a:ea typeface="Impact"/>
                <a:cs typeface="Impact"/>
                <a:sym typeface="Impact"/>
              </a:rPr>
              <a:t>RING </a:t>
            </a:r>
            <a:r>
              <a:rPr lang="en" sz="4800">
                <a:solidFill>
                  <a:srgbClr val="4A86E8"/>
                </a:solidFill>
                <a:latin typeface="Impact"/>
                <a:ea typeface="Impact"/>
                <a:cs typeface="Impact"/>
                <a:sym typeface="Impact"/>
              </a:rPr>
              <a:t>Y</a:t>
            </a:r>
            <a:r>
              <a:rPr lang="en" sz="4800">
                <a:latin typeface="Impact"/>
                <a:ea typeface="Impact"/>
                <a:cs typeface="Impact"/>
                <a:sym typeface="Impact"/>
              </a:rPr>
              <a:t>OUR </a:t>
            </a:r>
            <a:r>
              <a:rPr lang="en" sz="4800">
                <a:solidFill>
                  <a:srgbClr val="4A86E8"/>
                </a:solidFill>
                <a:latin typeface="Impact"/>
                <a:ea typeface="Impact"/>
                <a:cs typeface="Impact"/>
                <a:sym typeface="Impact"/>
              </a:rPr>
              <a:t>O</a:t>
            </a:r>
            <a:r>
              <a:rPr lang="en" sz="4800">
                <a:latin typeface="Impact"/>
                <a:ea typeface="Impact"/>
                <a:cs typeface="Impact"/>
                <a:sym typeface="Impact"/>
              </a:rPr>
              <a:t>WN </a:t>
            </a:r>
            <a:endParaRPr sz="4800">
              <a:latin typeface="Impact"/>
              <a:ea typeface="Impact"/>
              <a:cs typeface="Impact"/>
              <a:sym typeface="Impact"/>
            </a:endParaRPr>
          </a:p>
          <a:p>
            <a:pPr marL="0" lvl="0" indent="0" algn="ctr" rtl="0">
              <a:spcBef>
                <a:spcPts val="0"/>
              </a:spcBef>
              <a:spcAft>
                <a:spcPts val="0"/>
              </a:spcAft>
              <a:buClr>
                <a:schemeClr val="dk1"/>
              </a:buClr>
              <a:buSzPts val="1100"/>
              <a:buFont typeface="Arial"/>
              <a:buNone/>
            </a:pPr>
            <a:r>
              <a:rPr lang="en" sz="4800">
                <a:solidFill>
                  <a:srgbClr val="4A86E8"/>
                </a:solidFill>
                <a:latin typeface="Impact"/>
                <a:ea typeface="Impact"/>
                <a:cs typeface="Impact"/>
                <a:sym typeface="Impact"/>
              </a:rPr>
              <a:t>D</a:t>
            </a:r>
            <a:r>
              <a:rPr lang="en" sz="4800">
                <a:latin typeface="Impact"/>
                <a:ea typeface="Impact"/>
                <a:cs typeface="Impact"/>
                <a:sym typeface="Impact"/>
              </a:rPr>
              <a:t>EVICE (BYOD)</a:t>
            </a:r>
            <a:endParaRPr/>
          </a:p>
        </p:txBody>
      </p:sp>
      <p:sp>
        <p:nvSpPr>
          <p:cNvPr id="55" name="Google Shape;55;p13"/>
          <p:cNvSpPr txBox="1">
            <a:spLocks noGrp="1"/>
          </p:cNvSpPr>
          <p:nvPr>
            <p:ph type="subTitle" idx="1"/>
          </p:nvPr>
        </p:nvSpPr>
        <p:spPr>
          <a:xfrm>
            <a:off x="1268525" y="2801475"/>
            <a:ext cx="697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Procedures, Policies and Expectations </a:t>
            </a:r>
            <a:endParaRPr/>
          </a:p>
        </p:txBody>
      </p:sp>
      <p:pic>
        <p:nvPicPr>
          <p:cNvPr id="56" name="Google Shape;56;p13"/>
          <p:cNvPicPr preferRelativeResize="0"/>
          <p:nvPr/>
        </p:nvPicPr>
        <p:blipFill>
          <a:blip r:embed="rId3">
            <a:alphaModFix/>
          </a:blip>
          <a:stretch>
            <a:fillRect/>
          </a:stretch>
        </p:blipFill>
        <p:spPr>
          <a:xfrm>
            <a:off x="5191119" y="420788"/>
            <a:ext cx="3357250" cy="2175224"/>
          </a:xfrm>
          <a:prstGeom prst="rect">
            <a:avLst/>
          </a:prstGeom>
          <a:noFill/>
          <a:ln>
            <a:noFill/>
          </a:ln>
        </p:spPr>
      </p:pic>
      <p:sp>
        <p:nvSpPr>
          <p:cNvPr id="58" name="Google Shape;58;p13"/>
          <p:cNvSpPr txBox="1"/>
          <p:nvPr/>
        </p:nvSpPr>
        <p:spPr>
          <a:xfrm>
            <a:off x="3785175" y="3799550"/>
            <a:ext cx="2556000" cy="11853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endParaRPr sz="2400" b="1"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63B1E38-F5C1-5F40-AAEE-9486F7AB578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5323" b="84355" l="5245" r="94413"/>
                    </a14:imgEffect>
                  </a14:imgLayer>
                </a14:imgProps>
              </a:ext>
            </a:extLst>
          </a:blip>
          <a:stretch>
            <a:fillRect/>
          </a:stretch>
        </p:blipFill>
        <p:spPr>
          <a:xfrm>
            <a:off x="971969" y="1999282"/>
            <a:ext cx="7270056"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577775"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800">
                <a:solidFill>
                  <a:srgbClr val="4A86E8"/>
                </a:solidFill>
                <a:latin typeface="Impact"/>
                <a:ea typeface="Impact"/>
                <a:cs typeface="Impact"/>
                <a:sym typeface="Impact"/>
              </a:rPr>
              <a:t>STUDENT </a:t>
            </a:r>
            <a:r>
              <a:rPr lang="en" sz="4800">
                <a:latin typeface="Impact"/>
                <a:ea typeface="Impact"/>
                <a:cs typeface="Impact"/>
                <a:sym typeface="Impact"/>
              </a:rPr>
              <a:t>EMAIL… OUTLOOK</a:t>
            </a:r>
            <a:endParaRPr/>
          </a:p>
        </p:txBody>
      </p:sp>
      <p:sp>
        <p:nvSpPr>
          <p:cNvPr id="124" name="Google Shape;124;p21"/>
          <p:cNvSpPr txBox="1">
            <a:spLocks noGrp="1"/>
          </p:cNvSpPr>
          <p:nvPr>
            <p:ph type="body" idx="1"/>
          </p:nvPr>
        </p:nvSpPr>
        <p:spPr>
          <a:xfrm>
            <a:off x="577775" y="1361475"/>
            <a:ext cx="7900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Impact"/>
                <a:ea typeface="Impact"/>
                <a:cs typeface="Impact"/>
                <a:sym typeface="Impact"/>
              </a:rPr>
              <a:t>→ Access email from school…  </a:t>
            </a:r>
            <a:r>
              <a:rPr lang="en" sz="2400" dirty="0" err="1">
                <a:solidFill>
                  <a:srgbClr val="4A86E8"/>
                </a:solidFill>
                <a:latin typeface="Impact"/>
                <a:ea typeface="Impact"/>
                <a:cs typeface="Impact"/>
                <a:sym typeface="Impact"/>
              </a:rPr>
              <a:t>username@nbss.nbed.nb.ca</a:t>
            </a:r>
            <a:endParaRPr sz="2400" dirty="0">
              <a:solidFill>
                <a:srgbClr val="4A86E8"/>
              </a:solidFill>
              <a:latin typeface="Impact"/>
              <a:ea typeface="Impact"/>
              <a:cs typeface="Impact"/>
              <a:sym typeface="Impact"/>
            </a:endParaRPr>
          </a:p>
          <a:p>
            <a:pPr marL="0" lvl="0" indent="0" algn="l" rtl="0">
              <a:spcBef>
                <a:spcPts val="1600"/>
              </a:spcBef>
              <a:spcAft>
                <a:spcPts val="0"/>
              </a:spcAft>
              <a:buNone/>
            </a:pPr>
            <a:r>
              <a:rPr lang="en" sz="2400" dirty="0">
                <a:latin typeface="Impact"/>
                <a:ea typeface="Impact"/>
                <a:cs typeface="Impact"/>
                <a:sym typeface="Impact"/>
              </a:rPr>
              <a:t>→ Shortcut on School Homepage</a:t>
            </a:r>
            <a:endParaRPr sz="2400" dirty="0">
              <a:latin typeface="Impact"/>
              <a:ea typeface="Impact"/>
              <a:cs typeface="Impact"/>
              <a:sym typeface="Impact"/>
            </a:endParaRPr>
          </a:p>
          <a:p>
            <a:pPr marL="0" lvl="0" indent="0" algn="l" rtl="0">
              <a:spcBef>
                <a:spcPts val="1600"/>
              </a:spcBef>
              <a:spcAft>
                <a:spcPts val="0"/>
              </a:spcAft>
              <a:buNone/>
            </a:pPr>
            <a:r>
              <a:rPr lang="en" sz="2400" dirty="0">
                <a:latin typeface="Impact"/>
                <a:ea typeface="Impact"/>
                <a:cs typeface="Impact"/>
                <a:sym typeface="Impact"/>
              </a:rPr>
              <a:t>→ Get OFFICE 365 from your account…</a:t>
            </a:r>
            <a:endParaRPr sz="2400" dirty="0">
              <a:latin typeface="Impact"/>
              <a:ea typeface="Impact"/>
              <a:cs typeface="Impact"/>
              <a:sym typeface="Impact"/>
            </a:endParaRPr>
          </a:p>
          <a:p>
            <a:pPr marL="914400" lvl="0" indent="-381000" algn="l" rtl="0">
              <a:spcBef>
                <a:spcPts val="1600"/>
              </a:spcBef>
              <a:spcAft>
                <a:spcPts val="0"/>
              </a:spcAft>
              <a:buSzPts val="2400"/>
              <a:buFont typeface="Impact"/>
              <a:buChar char="-"/>
            </a:pPr>
            <a:r>
              <a:rPr lang="en" sz="2400" dirty="0">
                <a:latin typeface="Impact"/>
                <a:ea typeface="Impact"/>
                <a:cs typeface="Impact"/>
                <a:sym typeface="Impact"/>
              </a:rPr>
              <a:t>Click on your initials (top right)</a:t>
            </a:r>
            <a:endParaRPr sz="2400" dirty="0">
              <a:latin typeface="Impact"/>
              <a:ea typeface="Impact"/>
              <a:cs typeface="Impact"/>
              <a:sym typeface="Impact"/>
            </a:endParaRPr>
          </a:p>
          <a:p>
            <a:pPr marL="914400" lvl="0" indent="-381000" algn="l" rtl="0">
              <a:spcBef>
                <a:spcPts val="0"/>
              </a:spcBef>
              <a:spcAft>
                <a:spcPts val="0"/>
              </a:spcAft>
              <a:buSzPts val="2400"/>
              <a:buFont typeface="Impact"/>
              <a:buChar char="-"/>
            </a:pPr>
            <a:r>
              <a:rPr lang="en" sz="2400" dirty="0">
                <a:latin typeface="Impact"/>
                <a:ea typeface="Impact"/>
                <a:cs typeface="Impact"/>
                <a:sym typeface="Impact"/>
              </a:rPr>
              <a:t>Click on My Account</a:t>
            </a:r>
            <a:endParaRPr sz="2400" dirty="0">
              <a:latin typeface="Impact"/>
              <a:ea typeface="Impact"/>
              <a:cs typeface="Impact"/>
              <a:sym typeface="Impact"/>
            </a:endParaRPr>
          </a:p>
          <a:p>
            <a:pPr marL="914400" lvl="0" indent="-381000" algn="l" rtl="0">
              <a:spcBef>
                <a:spcPts val="0"/>
              </a:spcBef>
              <a:spcAft>
                <a:spcPts val="0"/>
              </a:spcAft>
              <a:buSzPts val="2400"/>
              <a:buFont typeface="Impact"/>
              <a:buChar char="-"/>
            </a:pPr>
            <a:r>
              <a:rPr lang="en" sz="2400" dirty="0">
                <a:latin typeface="Impact"/>
                <a:ea typeface="Impact"/>
                <a:cs typeface="Impact"/>
                <a:sym typeface="Impact"/>
              </a:rPr>
              <a:t>Click on Install Office</a:t>
            </a:r>
            <a:endParaRPr sz="2400" dirty="0">
              <a:latin typeface="Impact"/>
              <a:ea typeface="Impact"/>
              <a:cs typeface="Impact"/>
              <a:sym typeface="Impact"/>
            </a:endParaRPr>
          </a:p>
          <a:p>
            <a:pPr marL="0" lvl="0" indent="0" algn="l" rtl="0">
              <a:spcBef>
                <a:spcPts val="1600"/>
              </a:spcBef>
              <a:spcAft>
                <a:spcPts val="1600"/>
              </a:spcAft>
              <a:buNone/>
            </a:pPr>
            <a:r>
              <a:rPr lang="en" sz="2400" dirty="0">
                <a:latin typeface="Impact"/>
                <a:ea typeface="Impact"/>
                <a:cs typeface="Impact"/>
                <a:sym typeface="Impact"/>
              </a:rPr>
              <a:t>          </a:t>
            </a:r>
            <a:endParaRPr sz="2400" dirty="0">
              <a:latin typeface="Impact"/>
              <a:ea typeface="Impact"/>
              <a:cs typeface="Impact"/>
              <a:sym typeface="Impact"/>
            </a:endParaRPr>
          </a:p>
        </p:txBody>
      </p:sp>
      <p:sp>
        <p:nvSpPr>
          <p:cNvPr id="126" name="Google Shape;126;p21"/>
          <p:cNvSpPr txBox="1"/>
          <p:nvPr/>
        </p:nvSpPr>
        <p:spPr>
          <a:xfrm>
            <a:off x="4938275" y="1989950"/>
            <a:ext cx="4014600" cy="4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http://blackville.nbed.nb.ca/</a:t>
            </a:r>
            <a:endParaRPr sz="2400"/>
          </a:p>
        </p:txBody>
      </p:sp>
      <p:pic>
        <p:nvPicPr>
          <p:cNvPr id="6" name="Picture 5">
            <a:extLst>
              <a:ext uri="{FF2B5EF4-FFF2-40B4-BE49-F238E27FC236}">
                <a16:creationId xmlns:a16="http://schemas.microsoft.com/office/drawing/2014/main" id="{35A075FF-198C-2944-8C6C-6388F0BAA997}"/>
              </a:ext>
            </a:extLst>
          </p:cNvPr>
          <p:cNvPicPr>
            <a:picLocks noChangeAspect="1"/>
          </p:cNvPicPr>
          <p:nvPr/>
        </p:nvPicPr>
        <p:blipFill>
          <a:blip r:embed="rId4"/>
          <a:stretch>
            <a:fillRect/>
          </a:stretch>
        </p:blipFill>
        <p:spPr>
          <a:xfrm>
            <a:off x="132173" y="4329263"/>
            <a:ext cx="1076978" cy="8080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8" name="Google Shape;138;p23"/>
          <p:cNvPicPr preferRelativeResize="0"/>
          <p:nvPr/>
        </p:nvPicPr>
        <p:blipFill>
          <a:blip r:embed="rId3">
            <a:alphaModFix/>
          </a:blip>
          <a:stretch>
            <a:fillRect/>
          </a:stretch>
        </p:blipFill>
        <p:spPr>
          <a:xfrm>
            <a:off x="1275126" y="0"/>
            <a:ext cx="6593751" cy="4763974"/>
          </a:xfrm>
          <a:prstGeom prst="rect">
            <a:avLst/>
          </a:prstGeom>
          <a:noFill/>
          <a:ln>
            <a:noFill/>
          </a:ln>
        </p:spPr>
      </p:pic>
      <p:sp>
        <p:nvSpPr>
          <p:cNvPr id="139" name="Google Shape;139;p23"/>
          <p:cNvSpPr txBox="1"/>
          <p:nvPr/>
        </p:nvSpPr>
        <p:spPr>
          <a:xfrm>
            <a:off x="4013350" y="4763975"/>
            <a:ext cx="50550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t>Image from: </a:t>
            </a:r>
            <a:r>
              <a:rPr lang="en" sz="1000" i="1" u="sng">
                <a:solidFill>
                  <a:schemeClr val="hlink"/>
                </a:solidFill>
                <a:hlinkClick r:id="rId4"/>
              </a:rPr>
              <a:t>https://www.ringdna.com/blog/byod-programs-create-mobile-app-adoption</a:t>
            </a:r>
            <a:endParaRPr sz="1000" i="1"/>
          </a:p>
        </p:txBody>
      </p:sp>
      <p:pic>
        <p:nvPicPr>
          <p:cNvPr id="5" name="Picture 4">
            <a:extLst>
              <a:ext uri="{FF2B5EF4-FFF2-40B4-BE49-F238E27FC236}">
                <a16:creationId xmlns:a16="http://schemas.microsoft.com/office/drawing/2014/main" id="{BE98408D-C38B-634B-89D6-70A5A87F2013}"/>
              </a:ext>
            </a:extLst>
          </p:cNvPr>
          <p:cNvPicPr>
            <a:picLocks noChangeAspect="1"/>
          </p:cNvPicPr>
          <p:nvPr/>
        </p:nvPicPr>
        <p:blipFill>
          <a:blip r:embed="rId5"/>
          <a:stretch>
            <a:fillRect/>
          </a:stretch>
        </p:blipFill>
        <p:spPr>
          <a:xfrm>
            <a:off x="132173" y="4329263"/>
            <a:ext cx="1076978" cy="8080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3595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800">
                <a:solidFill>
                  <a:srgbClr val="4A86E8"/>
                </a:solidFill>
                <a:latin typeface="Impact"/>
                <a:ea typeface="Impact"/>
                <a:cs typeface="Impact"/>
                <a:sym typeface="Impact"/>
              </a:rPr>
              <a:t>L</a:t>
            </a:r>
            <a:r>
              <a:rPr lang="en" sz="4800">
                <a:latin typeface="Impact"/>
                <a:ea typeface="Impact"/>
                <a:cs typeface="Impact"/>
                <a:sym typeface="Impact"/>
              </a:rPr>
              <a:t>OGIN </a:t>
            </a:r>
            <a:r>
              <a:rPr lang="en" sz="4800">
                <a:solidFill>
                  <a:srgbClr val="4A86E8"/>
                </a:solidFill>
                <a:latin typeface="Impact"/>
                <a:ea typeface="Impact"/>
                <a:cs typeface="Impact"/>
                <a:sym typeface="Impact"/>
              </a:rPr>
              <a:t>P</a:t>
            </a:r>
            <a:r>
              <a:rPr lang="en" sz="4800">
                <a:latin typeface="Impact"/>
                <a:ea typeface="Impact"/>
                <a:cs typeface="Impact"/>
                <a:sym typeface="Impact"/>
              </a:rPr>
              <a:t>ROCEDURE...</a:t>
            </a:r>
            <a:endParaRPr/>
          </a:p>
        </p:txBody>
      </p:sp>
      <p:sp>
        <p:nvSpPr>
          <p:cNvPr id="64" name="Google Shape;64;p14"/>
          <p:cNvSpPr txBox="1">
            <a:spLocks noGrp="1"/>
          </p:cNvSpPr>
          <p:nvPr>
            <p:ph type="body" idx="1"/>
          </p:nvPr>
        </p:nvSpPr>
        <p:spPr>
          <a:xfrm>
            <a:off x="311700" y="1152475"/>
            <a:ext cx="8520600" cy="87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Impact"/>
              <a:buChar char="●"/>
            </a:pPr>
            <a:r>
              <a:rPr lang="en">
                <a:latin typeface="Impact"/>
                <a:ea typeface="Impact"/>
                <a:cs typeface="Impact"/>
                <a:sym typeface="Impact"/>
              </a:rPr>
              <a:t>Go to your WIFI Connections under Settings</a:t>
            </a:r>
            <a:endParaRPr>
              <a:latin typeface="Impact"/>
              <a:ea typeface="Impact"/>
              <a:cs typeface="Impact"/>
              <a:sym typeface="Impact"/>
            </a:endParaRPr>
          </a:p>
          <a:p>
            <a:pPr marL="457200" lvl="0" indent="-342900" algn="l" rtl="0">
              <a:spcBef>
                <a:spcPts val="0"/>
              </a:spcBef>
              <a:spcAft>
                <a:spcPts val="0"/>
              </a:spcAft>
              <a:buSzPts val="1800"/>
              <a:buFont typeface="Impact"/>
              <a:buChar char="●"/>
            </a:pPr>
            <a:r>
              <a:rPr lang="en">
                <a:latin typeface="Impact"/>
                <a:ea typeface="Impact"/>
                <a:cs typeface="Impact"/>
                <a:sym typeface="Impact"/>
              </a:rPr>
              <a:t>Choose NB-Internet...Password is </a:t>
            </a:r>
            <a:r>
              <a:rPr lang="en" b="1">
                <a:latin typeface="Impact"/>
                <a:ea typeface="Impact"/>
                <a:cs typeface="Impact"/>
                <a:sym typeface="Impact"/>
              </a:rPr>
              <a:t>Education! </a:t>
            </a:r>
            <a:r>
              <a:rPr lang="en">
                <a:latin typeface="Impact"/>
                <a:ea typeface="Impact"/>
                <a:cs typeface="Impact"/>
                <a:sym typeface="Impact"/>
              </a:rPr>
              <a:t>(only need to do this once)</a:t>
            </a:r>
            <a:endParaRPr>
              <a:latin typeface="Impact"/>
              <a:ea typeface="Impact"/>
              <a:cs typeface="Impact"/>
              <a:sym typeface="Impact"/>
            </a:endParaRPr>
          </a:p>
          <a:p>
            <a:pPr marL="457200" lvl="0" indent="0" algn="l" rtl="0">
              <a:spcBef>
                <a:spcPts val="1600"/>
              </a:spcBef>
              <a:spcAft>
                <a:spcPts val="1600"/>
              </a:spcAft>
              <a:buNone/>
            </a:pPr>
            <a:endParaRPr>
              <a:latin typeface="Impact"/>
              <a:ea typeface="Impact"/>
              <a:cs typeface="Impact"/>
              <a:sym typeface="Impact"/>
            </a:endParaRPr>
          </a:p>
        </p:txBody>
      </p:sp>
      <p:pic>
        <p:nvPicPr>
          <p:cNvPr id="66" name="Google Shape;66;p14"/>
          <p:cNvPicPr preferRelativeResize="0"/>
          <p:nvPr/>
        </p:nvPicPr>
        <p:blipFill>
          <a:blip r:embed="rId3">
            <a:alphaModFix/>
          </a:blip>
          <a:stretch>
            <a:fillRect/>
          </a:stretch>
        </p:blipFill>
        <p:spPr>
          <a:xfrm>
            <a:off x="862845" y="1926075"/>
            <a:ext cx="3973017" cy="2807225"/>
          </a:xfrm>
          <a:prstGeom prst="rect">
            <a:avLst/>
          </a:prstGeom>
          <a:noFill/>
          <a:ln>
            <a:noFill/>
          </a:ln>
        </p:spPr>
      </p:pic>
      <p:cxnSp>
        <p:nvCxnSpPr>
          <p:cNvPr id="67" name="Google Shape;67;p14"/>
          <p:cNvCxnSpPr/>
          <p:nvPr/>
        </p:nvCxnSpPr>
        <p:spPr>
          <a:xfrm rot="10800000">
            <a:off x="4835850" y="2845800"/>
            <a:ext cx="1285800" cy="0"/>
          </a:xfrm>
          <a:prstGeom prst="straightConnector1">
            <a:avLst/>
          </a:prstGeom>
          <a:noFill/>
          <a:ln w="9525" cap="flat" cmpd="sng">
            <a:solidFill>
              <a:schemeClr val="dk2"/>
            </a:solidFill>
            <a:prstDash val="solid"/>
            <a:round/>
            <a:headEnd type="none" w="med" len="med"/>
            <a:tailEnd type="triangle" w="med" len="med"/>
          </a:ln>
        </p:spPr>
      </p:cxnSp>
      <p:sp>
        <p:nvSpPr>
          <p:cNvPr id="68" name="Google Shape;68;p14"/>
          <p:cNvSpPr/>
          <p:nvPr/>
        </p:nvSpPr>
        <p:spPr>
          <a:xfrm>
            <a:off x="6016200" y="2050275"/>
            <a:ext cx="2845800" cy="1812900"/>
          </a:xfrm>
          <a:prstGeom prst="roundRect">
            <a:avLst>
              <a:gd name="adj" fmla="val 3250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p:nvPr/>
        </p:nvSpPr>
        <p:spPr>
          <a:xfrm>
            <a:off x="6121650" y="2166225"/>
            <a:ext cx="2634900" cy="15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Impact"/>
                <a:ea typeface="Impact"/>
                <a:cs typeface="Impact"/>
                <a:sym typeface="Impact"/>
              </a:rPr>
              <a:t>Your login account is the account you use to login to a computer on the NBSS network but does not require the NBSS\ prefix.</a:t>
            </a:r>
            <a:endParaRPr sz="1800">
              <a:latin typeface="Impact"/>
              <a:ea typeface="Impact"/>
              <a:cs typeface="Impact"/>
              <a:sym typeface="Impact"/>
            </a:endParaRPr>
          </a:p>
          <a:p>
            <a:pPr marL="457200" lvl="0" indent="0" algn="l" rtl="0">
              <a:spcBef>
                <a:spcPts val="0"/>
              </a:spcBef>
              <a:spcAft>
                <a:spcPts val="0"/>
              </a:spcAft>
              <a:buNone/>
            </a:pPr>
            <a:endParaRPr>
              <a:latin typeface="Impact"/>
              <a:ea typeface="Impact"/>
              <a:cs typeface="Impact"/>
              <a:sym typeface="Impact"/>
            </a:endParaRPr>
          </a:p>
          <a:p>
            <a:pPr marL="457200" lvl="0" indent="0" algn="l" rtl="0">
              <a:spcBef>
                <a:spcPts val="0"/>
              </a:spcBef>
              <a:spcAft>
                <a:spcPts val="0"/>
              </a:spcAft>
              <a:buNone/>
            </a:pPr>
            <a:endParaRPr>
              <a:latin typeface="Impact"/>
              <a:ea typeface="Impact"/>
              <a:cs typeface="Impact"/>
              <a:sym typeface="Impact"/>
            </a:endParaRPr>
          </a:p>
        </p:txBody>
      </p:sp>
      <p:sp>
        <p:nvSpPr>
          <p:cNvPr id="70" name="Google Shape;70;p14"/>
          <p:cNvSpPr txBox="1"/>
          <p:nvPr/>
        </p:nvSpPr>
        <p:spPr>
          <a:xfrm>
            <a:off x="4835850" y="4008450"/>
            <a:ext cx="4165200" cy="87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Note:</a:t>
            </a:r>
            <a:r>
              <a:rPr lang="en"/>
              <a:t> You will need to enter these credentials on each visit to the school or when you move outside wireless coverage. You can get this window by opening a browser to a website like yahoo.ca</a:t>
            </a:r>
            <a:endParaRPr/>
          </a:p>
        </p:txBody>
      </p:sp>
      <p:pic>
        <p:nvPicPr>
          <p:cNvPr id="3" name="Picture 2">
            <a:extLst>
              <a:ext uri="{FF2B5EF4-FFF2-40B4-BE49-F238E27FC236}">
                <a16:creationId xmlns:a16="http://schemas.microsoft.com/office/drawing/2014/main" id="{20C6218F-C397-DD4D-B901-4F64850FE67F}"/>
              </a:ext>
            </a:extLst>
          </p:cNvPr>
          <p:cNvPicPr>
            <a:picLocks noChangeAspect="1"/>
          </p:cNvPicPr>
          <p:nvPr/>
        </p:nvPicPr>
        <p:blipFill>
          <a:blip r:embed="rId4"/>
          <a:stretch>
            <a:fillRect/>
          </a:stretch>
        </p:blipFill>
        <p:spPr>
          <a:xfrm>
            <a:off x="132173" y="4329263"/>
            <a:ext cx="1076978" cy="8080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647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800">
                <a:solidFill>
                  <a:srgbClr val="4A86E8"/>
                </a:solidFill>
                <a:latin typeface="Impact"/>
                <a:ea typeface="Impact"/>
                <a:cs typeface="Impact"/>
                <a:sym typeface="Impact"/>
              </a:rPr>
              <a:t>D</a:t>
            </a:r>
            <a:r>
              <a:rPr lang="en" sz="4800">
                <a:latin typeface="Impact"/>
                <a:ea typeface="Impact"/>
                <a:cs typeface="Impact"/>
                <a:sym typeface="Impact"/>
              </a:rPr>
              <a:t>IGITAL </a:t>
            </a:r>
            <a:r>
              <a:rPr lang="en" sz="4800">
                <a:solidFill>
                  <a:srgbClr val="4A86E8"/>
                </a:solidFill>
                <a:latin typeface="Impact"/>
                <a:ea typeface="Impact"/>
                <a:cs typeface="Impact"/>
                <a:sym typeface="Impact"/>
              </a:rPr>
              <a:t>C</a:t>
            </a:r>
            <a:r>
              <a:rPr lang="en" sz="4800">
                <a:latin typeface="Impact"/>
                <a:ea typeface="Impact"/>
                <a:cs typeface="Impact"/>
                <a:sym typeface="Impact"/>
              </a:rPr>
              <a:t>ITIZENSHIP...</a:t>
            </a:r>
            <a:endParaRPr/>
          </a:p>
        </p:txBody>
      </p:sp>
      <p:pic>
        <p:nvPicPr>
          <p:cNvPr id="77" name="Google Shape;77;p15"/>
          <p:cNvPicPr preferRelativeResize="0"/>
          <p:nvPr/>
        </p:nvPicPr>
        <p:blipFill>
          <a:blip r:embed="rId3">
            <a:alphaModFix/>
          </a:blip>
          <a:stretch>
            <a:fillRect/>
          </a:stretch>
        </p:blipFill>
        <p:spPr>
          <a:xfrm>
            <a:off x="386062" y="1178875"/>
            <a:ext cx="8371875" cy="3322599"/>
          </a:xfrm>
          <a:prstGeom prst="rect">
            <a:avLst/>
          </a:prstGeom>
          <a:noFill/>
          <a:ln>
            <a:noFill/>
          </a:ln>
        </p:spPr>
      </p:pic>
      <p:sp>
        <p:nvSpPr>
          <p:cNvPr id="78" name="Google Shape;78;p15"/>
          <p:cNvSpPr txBox="1"/>
          <p:nvPr/>
        </p:nvSpPr>
        <p:spPr>
          <a:xfrm>
            <a:off x="2726200" y="4707050"/>
            <a:ext cx="6137400" cy="22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t>Image from: </a:t>
            </a:r>
            <a:r>
              <a:rPr lang="en" sz="1000" i="1" u="sng">
                <a:solidFill>
                  <a:schemeClr val="hlink"/>
                </a:solidFill>
                <a:hlinkClick r:id="rId4"/>
              </a:rPr>
              <a:t>https://www.fractuslearning.com/wp-content/uploads/2014/09/digital_citizenship_1280.png</a:t>
            </a:r>
            <a:endParaRPr sz="1000" i="1"/>
          </a:p>
        </p:txBody>
      </p:sp>
      <p:grpSp>
        <p:nvGrpSpPr>
          <p:cNvPr id="79" name="Google Shape;79;p15"/>
          <p:cNvGrpSpPr/>
          <p:nvPr/>
        </p:nvGrpSpPr>
        <p:grpSpPr>
          <a:xfrm>
            <a:off x="7097500" y="2847050"/>
            <a:ext cx="1660500" cy="1625100"/>
            <a:chOff x="7097500" y="2847050"/>
            <a:chExt cx="1660500" cy="1625100"/>
          </a:xfrm>
        </p:grpSpPr>
        <p:sp>
          <p:nvSpPr>
            <p:cNvPr id="80" name="Google Shape;80;p15"/>
            <p:cNvSpPr/>
            <p:nvPr/>
          </p:nvSpPr>
          <p:spPr>
            <a:xfrm>
              <a:off x="7097500" y="2847050"/>
              <a:ext cx="1660500" cy="16251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66666"/>
                </a:solidFill>
              </a:endParaRPr>
            </a:p>
          </p:txBody>
        </p:sp>
        <p:sp>
          <p:nvSpPr>
            <p:cNvPr id="81" name="Google Shape;81;p15"/>
            <p:cNvSpPr txBox="1"/>
            <p:nvPr/>
          </p:nvSpPr>
          <p:spPr>
            <a:xfrm>
              <a:off x="7128700" y="2847050"/>
              <a:ext cx="1598100" cy="14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Nunito"/>
                  <a:ea typeface="Nunito"/>
                  <a:cs typeface="Nunito"/>
                  <a:sym typeface="Nunito"/>
                </a:rPr>
                <a:t>BE</a:t>
              </a:r>
              <a:r>
                <a:rPr lang="en" sz="2400">
                  <a:solidFill>
                    <a:srgbClr val="FFFFFF"/>
                  </a:solidFill>
                  <a:latin typeface="Nunito"/>
                  <a:ea typeface="Nunito"/>
                  <a:cs typeface="Nunito"/>
                  <a:sym typeface="Nunito"/>
                </a:rPr>
                <a:t> </a:t>
              </a:r>
              <a:endParaRPr sz="2400">
                <a:solidFill>
                  <a:srgbClr val="FFFFFF"/>
                </a:solidFill>
                <a:latin typeface="Nunito"/>
                <a:ea typeface="Nunito"/>
                <a:cs typeface="Nunito"/>
                <a:sym typeface="Nunito"/>
              </a:endParaRPr>
            </a:p>
            <a:p>
              <a:pPr marL="0" lvl="0" indent="0" algn="l" rtl="0">
                <a:spcBef>
                  <a:spcPts val="0"/>
                </a:spcBef>
                <a:spcAft>
                  <a:spcPts val="0"/>
                </a:spcAft>
                <a:buNone/>
              </a:pPr>
              <a:r>
                <a:rPr lang="en">
                  <a:solidFill>
                    <a:srgbClr val="FFFFFF"/>
                  </a:solidFill>
                  <a:latin typeface="Nunito"/>
                  <a:ea typeface="Nunito"/>
                  <a:cs typeface="Nunito"/>
                  <a:sym typeface="Nunito"/>
                </a:rPr>
                <a:t>   </a:t>
              </a:r>
              <a:r>
                <a:rPr lang="en" b="1">
                  <a:solidFill>
                    <a:srgbClr val="FFFF00"/>
                  </a:solidFill>
                  <a:latin typeface="Nunito"/>
                  <a:ea typeface="Nunito"/>
                  <a:cs typeface="Nunito"/>
                  <a:sym typeface="Nunito"/>
                </a:rPr>
                <a:t>S</a:t>
              </a:r>
              <a:r>
                <a:rPr lang="en">
                  <a:solidFill>
                    <a:srgbClr val="FFFFFF"/>
                  </a:solidFill>
                  <a:latin typeface="Nunito"/>
                  <a:ea typeface="Nunito"/>
                  <a:cs typeface="Nunito"/>
                  <a:sym typeface="Nunito"/>
                </a:rPr>
                <a:t>afe</a:t>
              </a:r>
              <a:endParaRPr>
                <a:solidFill>
                  <a:srgbClr val="FFFFFF"/>
                </a:solidFill>
                <a:latin typeface="Nunito"/>
                <a:ea typeface="Nunito"/>
                <a:cs typeface="Nunito"/>
                <a:sym typeface="Nunito"/>
              </a:endParaRPr>
            </a:p>
            <a:p>
              <a:pPr marL="0" lvl="0" indent="0" algn="l" rtl="0">
                <a:spcBef>
                  <a:spcPts val="0"/>
                </a:spcBef>
                <a:spcAft>
                  <a:spcPts val="0"/>
                </a:spcAft>
                <a:buNone/>
              </a:pPr>
              <a:r>
                <a:rPr lang="en">
                  <a:solidFill>
                    <a:srgbClr val="FFFFFF"/>
                  </a:solidFill>
                  <a:latin typeface="Nunito"/>
                  <a:ea typeface="Nunito"/>
                  <a:cs typeface="Nunito"/>
                  <a:sym typeface="Nunito"/>
                </a:rPr>
                <a:t>   </a:t>
              </a:r>
              <a:r>
                <a:rPr lang="en" b="1">
                  <a:solidFill>
                    <a:srgbClr val="FFFF00"/>
                  </a:solidFill>
                  <a:latin typeface="Nunito"/>
                  <a:ea typeface="Nunito"/>
                  <a:cs typeface="Nunito"/>
                  <a:sym typeface="Nunito"/>
                </a:rPr>
                <a:t>U</a:t>
              </a:r>
              <a:r>
                <a:rPr lang="en">
                  <a:solidFill>
                    <a:srgbClr val="FFFFFF"/>
                  </a:solidFill>
                  <a:latin typeface="Nunito"/>
                  <a:ea typeface="Nunito"/>
                  <a:cs typeface="Nunito"/>
                  <a:sym typeface="Nunito"/>
                </a:rPr>
                <a:t>nderstanding</a:t>
              </a:r>
              <a:endParaRPr>
                <a:solidFill>
                  <a:srgbClr val="FFFFFF"/>
                </a:solidFill>
                <a:latin typeface="Nunito"/>
                <a:ea typeface="Nunito"/>
                <a:cs typeface="Nunito"/>
                <a:sym typeface="Nunito"/>
              </a:endParaRPr>
            </a:p>
            <a:p>
              <a:pPr marL="0" lvl="0" indent="0" algn="l" rtl="0">
                <a:spcBef>
                  <a:spcPts val="0"/>
                </a:spcBef>
                <a:spcAft>
                  <a:spcPts val="0"/>
                </a:spcAft>
                <a:buNone/>
              </a:pPr>
              <a:r>
                <a:rPr lang="en">
                  <a:solidFill>
                    <a:srgbClr val="FFFFFF"/>
                  </a:solidFill>
                  <a:latin typeface="Nunito"/>
                  <a:ea typeface="Nunito"/>
                  <a:cs typeface="Nunito"/>
                  <a:sym typeface="Nunito"/>
                </a:rPr>
                <a:t>   </a:t>
              </a:r>
              <a:r>
                <a:rPr lang="en" b="1">
                  <a:solidFill>
                    <a:srgbClr val="FFFF00"/>
                  </a:solidFill>
                  <a:latin typeface="Nunito"/>
                  <a:ea typeface="Nunito"/>
                  <a:cs typeface="Nunito"/>
                  <a:sym typeface="Nunito"/>
                </a:rPr>
                <a:t>P</a:t>
              </a:r>
              <a:r>
                <a:rPr lang="en">
                  <a:solidFill>
                    <a:srgbClr val="FFFFFF"/>
                  </a:solidFill>
                  <a:latin typeface="Nunito"/>
                  <a:ea typeface="Nunito"/>
                  <a:cs typeface="Nunito"/>
                  <a:sym typeface="Nunito"/>
                </a:rPr>
                <a:t>olite</a:t>
              </a:r>
              <a:endParaRPr>
                <a:solidFill>
                  <a:srgbClr val="FFFFFF"/>
                </a:solidFill>
                <a:latin typeface="Nunito"/>
                <a:ea typeface="Nunito"/>
                <a:cs typeface="Nunito"/>
                <a:sym typeface="Nunito"/>
              </a:endParaRPr>
            </a:p>
            <a:p>
              <a:pPr marL="0" lvl="0" indent="0" algn="l" rtl="0">
                <a:spcBef>
                  <a:spcPts val="0"/>
                </a:spcBef>
                <a:spcAft>
                  <a:spcPts val="0"/>
                </a:spcAft>
                <a:buNone/>
              </a:pPr>
              <a:r>
                <a:rPr lang="en">
                  <a:solidFill>
                    <a:srgbClr val="FFFFFF"/>
                  </a:solidFill>
                  <a:latin typeface="Nunito"/>
                  <a:ea typeface="Nunito"/>
                  <a:cs typeface="Nunito"/>
                  <a:sym typeface="Nunito"/>
                </a:rPr>
                <a:t>   </a:t>
              </a:r>
              <a:r>
                <a:rPr lang="en" b="1">
                  <a:solidFill>
                    <a:srgbClr val="FFFF00"/>
                  </a:solidFill>
                  <a:latin typeface="Nunito"/>
                  <a:ea typeface="Nunito"/>
                  <a:cs typeface="Nunito"/>
                  <a:sym typeface="Nunito"/>
                </a:rPr>
                <a:t>E</a:t>
              </a:r>
              <a:r>
                <a:rPr lang="en">
                  <a:solidFill>
                    <a:srgbClr val="FFFFFF"/>
                  </a:solidFill>
                  <a:latin typeface="Nunito"/>
                  <a:ea typeface="Nunito"/>
                  <a:cs typeface="Nunito"/>
                  <a:sym typeface="Nunito"/>
                </a:rPr>
                <a:t>-Healthy</a:t>
              </a:r>
              <a:endParaRPr>
                <a:solidFill>
                  <a:srgbClr val="FFFFFF"/>
                </a:solidFill>
                <a:latin typeface="Nunito"/>
                <a:ea typeface="Nunito"/>
                <a:cs typeface="Nunito"/>
                <a:sym typeface="Nunito"/>
              </a:endParaRPr>
            </a:p>
            <a:p>
              <a:pPr marL="0" lvl="0" indent="0" algn="l" rtl="0">
                <a:spcBef>
                  <a:spcPts val="0"/>
                </a:spcBef>
                <a:spcAft>
                  <a:spcPts val="0"/>
                </a:spcAft>
                <a:buNone/>
              </a:pPr>
              <a:r>
                <a:rPr lang="en">
                  <a:solidFill>
                    <a:srgbClr val="FFFFFF"/>
                  </a:solidFill>
                  <a:latin typeface="Nunito"/>
                  <a:ea typeface="Nunito"/>
                  <a:cs typeface="Nunito"/>
                  <a:sym typeface="Nunito"/>
                </a:rPr>
                <a:t>   </a:t>
              </a:r>
              <a:r>
                <a:rPr lang="en" b="1">
                  <a:solidFill>
                    <a:srgbClr val="FFFF00"/>
                  </a:solidFill>
                  <a:latin typeface="Nunito"/>
                  <a:ea typeface="Nunito"/>
                  <a:cs typeface="Nunito"/>
                  <a:sym typeface="Nunito"/>
                </a:rPr>
                <a:t>R</a:t>
              </a:r>
              <a:r>
                <a:rPr lang="en">
                  <a:solidFill>
                    <a:srgbClr val="FFFFFF"/>
                  </a:solidFill>
                  <a:latin typeface="Nunito"/>
                  <a:ea typeface="Nunito"/>
                  <a:cs typeface="Nunito"/>
                  <a:sym typeface="Nunito"/>
                </a:rPr>
                <a:t>esponsible</a:t>
              </a:r>
              <a:endParaRPr>
                <a:solidFill>
                  <a:srgbClr val="FFFFFF"/>
                </a:solidFill>
                <a:latin typeface="Nunito"/>
                <a:ea typeface="Nunito"/>
                <a:cs typeface="Nunito"/>
                <a:sym typeface="Nunito"/>
              </a:endParaRPr>
            </a:p>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FE79B400-FE4D-4449-B8B4-1BCC5401CD48}"/>
              </a:ext>
            </a:extLst>
          </p:cNvPr>
          <p:cNvPicPr>
            <a:picLocks noChangeAspect="1"/>
          </p:cNvPicPr>
          <p:nvPr/>
        </p:nvPicPr>
        <p:blipFill>
          <a:blip r:embed="rId5"/>
          <a:stretch>
            <a:fillRect/>
          </a:stretch>
        </p:blipFill>
        <p:spPr>
          <a:xfrm>
            <a:off x="132173" y="4329263"/>
            <a:ext cx="1076978" cy="8080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800" dirty="0">
                <a:solidFill>
                  <a:srgbClr val="4A86E8"/>
                </a:solidFill>
                <a:latin typeface="Impact"/>
                <a:ea typeface="Impact"/>
                <a:cs typeface="Impact"/>
                <a:sym typeface="Impact"/>
              </a:rPr>
              <a:t>DLMS Tech </a:t>
            </a:r>
            <a:r>
              <a:rPr lang="en" sz="4800" dirty="0">
                <a:latin typeface="Impact"/>
                <a:ea typeface="Impact"/>
                <a:cs typeface="Impact"/>
                <a:sym typeface="Impact"/>
              </a:rPr>
              <a:t>AGREEMENT...</a:t>
            </a:r>
            <a:endParaRPr dirty="0"/>
          </a:p>
        </p:txBody>
      </p:sp>
      <p:sp>
        <p:nvSpPr>
          <p:cNvPr id="88" name="Google Shape;8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a:r>
              <a:rPr lang="en-US" dirty="0"/>
              <a:t>The use of personal electronic devices during the instructional day is to support student learning and educational activities; personal use is limited to before school, breaks, noon hour and after school.</a:t>
            </a:r>
            <a:endParaRPr lang="en-CA" dirty="0"/>
          </a:p>
          <a:p>
            <a:pPr lvl="0"/>
            <a:r>
              <a:rPr lang="en-US" dirty="0"/>
              <a:t>The student is responsible for keeping his or her device in their possession or properly securing it, at all times. School or District personnel are not responsible for the security or condition of student’s personal devices. </a:t>
            </a:r>
            <a:endParaRPr lang="en-CA" dirty="0"/>
          </a:p>
          <a:p>
            <a:pPr lvl="0"/>
            <a:r>
              <a:rPr lang="en-US" dirty="0"/>
              <a:t>The student is responsible for the proper care of personal technology devices, including all maintenance and repair, replacement or modifications, and software updates necessary to effectively use the device. They are also responsible for ensuring that their device is compatible with the school Wi-Fi. </a:t>
            </a:r>
            <a:endParaRPr lang="en-CA" dirty="0"/>
          </a:p>
          <a:p>
            <a:r>
              <a:rPr lang="en-US" dirty="0"/>
              <a:t>All users are required to utilize the school’s secured wireless network to access the Internet during instructional time</a:t>
            </a:r>
            <a:r>
              <a:rPr lang="en-CA" sz="1000" dirty="0"/>
              <a:t> </a:t>
            </a:r>
            <a:endParaRPr sz="1000" dirty="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B3DB5F2-43F8-6842-A549-2EFFA470082B}"/>
              </a:ext>
            </a:extLst>
          </p:cNvPr>
          <p:cNvPicPr>
            <a:picLocks noChangeAspect="1"/>
          </p:cNvPicPr>
          <p:nvPr/>
        </p:nvPicPr>
        <p:blipFill>
          <a:blip r:embed="rId3"/>
          <a:stretch>
            <a:fillRect/>
          </a:stretch>
        </p:blipFill>
        <p:spPr>
          <a:xfrm>
            <a:off x="132173" y="4329263"/>
            <a:ext cx="1076978" cy="8080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800" dirty="0">
                <a:solidFill>
                  <a:srgbClr val="4A86E8"/>
                </a:solidFill>
                <a:latin typeface="Impact"/>
                <a:ea typeface="Impact"/>
                <a:cs typeface="Impact"/>
                <a:sym typeface="Impact"/>
              </a:rPr>
              <a:t>DLMS Tech </a:t>
            </a:r>
            <a:r>
              <a:rPr lang="en" sz="4800" dirty="0">
                <a:latin typeface="Impact"/>
                <a:ea typeface="Impact"/>
                <a:cs typeface="Impact"/>
                <a:sym typeface="Impact"/>
              </a:rPr>
              <a:t>AGREEMENT...</a:t>
            </a:r>
            <a:endParaRPr dirty="0"/>
          </a:p>
        </p:txBody>
      </p:sp>
      <p:sp>
        <p:nvSpPr>
          <p:cNvPr id="88" name="Google Shape;8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a:r>
              <a:rPr lang="en-US" dirty="0"/>
              <a:t>The student may only use personal technology devices in class with consent and under the direct supervision of a faculty member.</a:t>
            </a:r>
            <a:endParaRPr lang="en-CA" dirty="0"/>
          </a:p>
          <a:p>
            <a:pPr lvl="0"/>
            <a:r>
              <a:rPr lang="en-US" dirty="0"/>
              <a:t>Personal electronic devices must not disrupt the learning of others.</a:t>
            </a:r>
            <a:endParaRPr lang="en-CA" dirty="0"/>
          </a:p>
          <a:p>
            <a:pPr lvl="0"/>
            <a:r>
              <a:rPr lang="en-US" dirty="0"/>
              <a:t>The student must comply with the teachers’ request to verify connection to the wireless network, refrain from using a device, or to power down (turn off) the device. </a:t>
            </a:r>
            <a:endParaRPr lang="en-CA" dirty="0"/>
          </a:p>
          <a:p>
            <a:pPr lvl="0"/>
            <a:r>
              <a:rPr lang="en-US" dirty="0"/>
              <a:t>The student may not use any devices to record, transmit or post photos or video of a person without their knowledge and consent. Images, video, and audio files recorded at school may not be transmitted or posted at any time, without the expressed permission of a teacher or administrator. </a:t>
            </a:r>
            <a:endParaRPr lang="en-CA" dirty="0"/>
          </a:p>
          <a:p>
            <a:pPr lvl="0"/>
            <a:endParaRPr sz="1000"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77CD06E6-58DD-8D4C-90F0-8A894E86E867}"/>
              </a:ext>
            </a:extLst>
          </p:cNvPr>
          <p:cNvPicPr>
            <a:picLocks noChangeAspect="1"/>
          </p:cNvPicPr>
          <p:nvPr/>
        </p:nvPicPr>
        <p:blipFill>
          <a:blip r:embed="rId3"/>
          <a:stretch>
            <a:fillRect/>
          </a:stretch>
        </p:blipFill>
        <p:spPr>
          <a:xfrm>
            <a:off x="132173" y="4329263"/>
            <a:ext cx="1076978" cy="808073"/>
          </a:xfrm>
          <a:prstGeom prst="rect">
            <a:avLst/>
          </a:prstGeom>
        </p:spPr>
      </p:pic>
    </p:spTree>
    <p:extLst>
      <p:ext uri="{BB962C8B-B14F-4D97-AF65-F5344CB8AC3E}">
        <p14:creationId xmlns:p14="http://schemas.microsoft.com/office/powerpoint/2010/main" val="110787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800" dirty="0">
                <a:solidFill>
                  <a:srgbClr val="4A86E8"/>
                </a:solidFill>
                <a:latin typeface="Impact"/>
                <a:ea typeface="Impact"/>
                <a:cs typeface="Impact"/>
                <a:sym typeface="Impact"/>
              </a:rPr>
              <a:t>DLMS Tech </a:t>
            </a:r>
            <a:r>
              <a:rPr lang="en" sz="4800" dirty="0">
                <a:latin typeface="Impact"/>
                <a:ea typeface="Impact"/>
                <a:cs typeface="Impact"/>
                <a:sym typeface="Impact"/>
              </a:rPr>
              <a:t>AGREEMENT...</a:t>
            </a:r>
            <a:endParaRPr dirty="0"/>
          </a:p>
        </p:txBody>
      </p:sp>
      <p:sp>
        <p:nvSpPr>
          <p:cNvPr id="88" name="Google Shape;8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a:r>
              <a:rPr lang="en-US" dirty="0"/>
              <a:t>Violations may result in the loss of privilege to use personal technology in school, and/or disciplinary and legal action, as appropriate.</a:t>
            </a:r>
            <a:endParaRPr lang="en-CA" dirty="0"/>
          </a:p>
          <a:p>
            <a:r>
              <a:rPr lang="en-US" dirty="0"/>
              <a:t>The School reserves the right to confiscate and/or inspect personal technology devices if there is reason to believe that it was used to violate our policies, administrative procedures, school rules, or for general misconduct. </a:t>
            </a:r>
            <a:endParaRPr sz="1000"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03A63AF0-F36B-7C47-A12B-4C47AF52B2FD}"/>
              </a:ext>
            </a:extLst>
          </p:cNvPr>
          <p:cNvPicPr>
            <a:picLocks noChangeAspect="1"/>
          </p:cNvPicPr>
          <p:nvPr/>
        </p:nvPicPr>
        <p:blipFill>
          <a:blip r:embed="rId3"/>
          <a:stretch>
            <a:fillRect/>
          </a:stretch>
        </p:blipFill>
        <p:spPr>
          <a:xfrm>
            <a:off x="132173" y="4329263"/>
            <a:ext cx="1076978" cy="808073"/>
          </a:xfrm>
          <a:prstGeom prst="rect">
            <a:avLst/>
          </a:prstGeom>
        </p:spPr>
      </p:pic>
    </p:spTree>
    <p:extLst>
      <p:ext uri="{BB962C8B-B14F-4D97-AF65-F5344CB8AC3E}">
        <p14:creationId xmlns:p14="http://schemas.microsoft.com/office/powerpoint/2010/main" val="65797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800">
                <a:solidFill>
                  <a:srgbClr val="4A86E8"/>
                </a:solidFill>
                <a:latin typeface="Impact"/>
                <a:ea typeface="Impact"/>
                <a:cs typeface="Impact"/>
                <a:sym typeface="Impact"/>
              </a:rPr>
              <a:t>BYOD </a:t>
            </a:r>
            <a:r>
              <a:rPr lang="en" sz="4800">
                <a:latin typeface="Impact"/>
                <a:ea typeface="Impact"/>
                <a:cs typeface="Impact"/>
                <a:sym typeface="Impact"/>
              </a:rPr>
              <a:t>VIOLATIONS...</a:t>
            </a:r>
            <a:endParaRPr/>
          </a:p>
        </p:txBody>
      </p:sp>
      <p:sp>
        <p:nvSpPr>
          <p:cNvPr id="101" name="Google Shape;101;p18"/>
          <p:cNvSpPr txBox="1">
            <a:spLocks noGrp="1"/>
          </p:cNvSpPr>
          <p:nvPr>
            <p:ph type="body" idx="1"/>
          </p:nvPr>
        </p:nvSpPr>
        <p:spPr>
          <a:xfrm>
            <a:off x="311700" y="1152475"/>
            <a:ext cx="8520600" cy="3617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Impact"/>
              <a:buChar char="●"/>
            </a:pPr>
            <a:r>
              <a:rPr lang="en" sz="2400" dirty="0">
                <a:latin typeface="Impact"/>
                <a:ea typeface="Impact"/>
                <a:cs typeface="Impact"/>
                <a:sym typeface="Impact"/>
              </a:rPr>
              <a:t>Any violation of the agreement will result in the removal of the student’s BYOD privileges for a set period depending on the infraction (to be decided by principal and/or teacher).</a:t>
            </a:r>
            <a:endParaRPr sz="2400" dirty="0">
              <a:latin typeface="Impact"/>
              <a:ea typeface="Impact"/>
              <a:cs typeface="Impact"/>
              <a:sym typeface="Impact"/>
            </a:endParaRPr>
          </a:p>
          <a:p>
            <a:pPr marL="457200" lvl="0" indent="-381000" algn="l" rtl="0">
              <a:spcBef>
                <a:spcPts val="0"/>
              </a:spcBef>
              <a:spcAft>
                <a:spcPts val="0"/>
              </a:spcAft>
              <a:buSzPts val="2400"/>
              <a:buFont typeface="Impact"/>
              <a:buChar char="●"/>
            </a:pPr>
            <a:r>
              <a:rPr lang="en" sz="2400" dirty="0">
                <a:latin typeface="Impact"/>
                <a:ea typeface="Impact"/>
                <a:cs typeface="Impact"/>
                <a:sym typeface="Impact"/>
              </a:rPr>
              <a:t>According to Policy 311...students are not to share usernames/password credentials with anyone.  With that said, WIFI logins are easily monitored.  If there are multiple logins under one student account, this account will lose their BYOD privileges.  Remember...sharing means that person is now representing your actions while on this network! </a:t>
            </a:r>
            <a:endParaRPr dirty="0"/>
          </a:p>
        </p:txBody>
      </p:sp>
      <p:pic>
        <p:nvPicPr>
          <p:cNvPr id="5" name="Picture 4">
            <a:extLst>
              <a:ext uri="{FF2B5EF4-FFF2-40B4-BE49-F238E27FC236}">
                <a16:creationId xmlns:a16="http://schemas.microsoft.com/office/drawing/2014/main" id="{0A406B09-910F-454B-A9A6-65A89C686EAB}"/>
              </a:ext>
            </a:extLst>
          </p:cNvPr>
          <p:cNvPicPr>
            <a:picLocks noChangeAspect="1"/>
          </p:cNvPicPr>
          <p:nvPr/>
        </p:nvPicPr>
        <p:blipFill>
          <a:blip r:embed="rId3"/>
          <a:stretch>
            <a:fillRect/>
          </a:stretch>
        </p:blipFill>
        <p:spPr>
          <a:xfrm>
            <a:off x="132173" y="4329263"/>
            <a:ext cx="1076978" cy="8080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800">
                <a:solidFill>
                  <a:srgbClr val="4A86E8"/>
                </a:solidFill>
                <a:latin typeface="Impact"/>
                <a:ea typeface="Impact"/>
                <a:cs typeface="Impact"/>
                <a:sym typeface="Impact"/>
              </a:rPr>
              <a:t>BYOD </a:t>
            </a:r>
            <a:r>
              <a:rPr lang="en" sz="4800">
                <a:latin typeface="Impact"/>
                <a:ea typeface="Impact"/>
                <a:cs typeface="Impact"/>
                <a:sym typeface="Impact"/>
              </a:rPr>
              <a:t>NEXT STEPS...</a:t>
            </a:r>
            <a:endParaRPr/>
          </a:p>
        </p:txBody>
      </p:sp>
      <p:sp>
        <p:nvSpPr>
          <p:cNvPr id="108" name="Google Shape;10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Impact"/>
                <a:ea typeface="Impact"/>
                <a:cs typeface="Impact"/>
                <a:sym typeface="Impact"/>
              </a:rPr>
              <a:t>1.  All students are expected to sign the DLMS Technology Agreement at the </a:t>
            </a:r>
            <a:r>
              <a:rPr lang="en" sz="2400" dirty="0" err="1">
                <a:latin typeface="Impact"/>
                <a:ea typeface="Impact"/>
                <a:cs typeface="Impact"/>
                <a:sym typeface="Impact"/>
              </a:rPr>
              <a:t>beginn</a:t>
            </a:r>
            <a:r>
              <a:rPr lang="en-CA" sz="2400" dirty="0" err="1">
                <a:latin typeface="Impact"/>
                <a:ea typeface="Impact"/>
                <a:cs typeface="Impact"/>
                <a:sym typeface="Impact"/>
              </a:rPr>
              <a:t>ing</a:t>
            </a:r>
            <a:r>
              <a:rPr lang="en-CA" sz="2400" dirty="0">
                <a:latin typeface="Impact"/>
                <a:ea typeface="Impact"/>
                <a:cs typeface="Impact"/>
                <a:sym typeface="Impact"/>
              </a:rPr>
              <a:t> of the school year.  This agreement covers both school devices and personal device use.</a:t>
            </a:r>
          </a:p>
          <a:p>
            <a:pPr marL="0" lvl="0" indent="0" algn="l" rtl="0">
              <a:spcBef>
                <a:spcPts val="0"/>
              </a:spcBef>
              <a:spcAft>
                <a:spcPts val="0"/>
              </a:spcAft>
              <a:buNone/>
            </a:pPr>
            <a:endParaRPr lang="en-CA" sz="2400" dirty="0">
              <a:latin typeface="Impact"/>
              <a:ea typeface="Impact"/>
              <a:cs typeface="Impact"/>
              <a:sym typeface="Impact"/>
            </a:endParaRPr>
          </a:p>
          <a:p>
            <a:pPr marL="0" lvl="0" indent="0" algn="l" rtl="0">
              <a:spcBef>
                <a:spcPts val="0"/>
              </a:spcBef>
              <a:spcAft>
                <a:spcPts val="0"/>
              </a:spcAft>
              <a:buNone/>
            </a:pPr>
            <a:r>
              <a:rPr lang="en-CA" sz="2400" dirty="0">
                <a:latin typeface="Impact"/>
                <a:ea typeface="Impact"/>
                <a:cs typeface="Impact"/>
                <a:sym typeface="Impact"/>
              </a:rPr>
              <a:t>2. All students are asked to register their devices – </a:t>
            </a:r>
          </a:p>
          <a:p>
            <a:pPr marL="0" lvl="0" indent="0">
              <a:buNone/>
            </a:pPr>
            <a:r>
              <a:rPr lang="en-CA" sz="2400" dirty="0">
                <a:latin typeface="Impact"/>
                <a:ea typeface="Impact"/>
                <a:cs typeface="Impact"/>
                <a:sym typeface="Impact"/>
              </a:rPr>
              <a:t>https://</a:t>
            </a:r>
            <a:r>
              <a:rPr lang="en-CA" sz="2400" dirty="0" err="1">
                <a:latin typeface="Impact"/>
                <a:ea typeface="Impact"/>
                <a:cs typeface="Impact"/>
                <a:sym typeface="Impact"/>
              </a:rPr>
              <a:t>forms.office.com</a:t>
            </a:r>
            <a:r>
              <a:rPr lang="en-CA" sz="2400" dirty="0">
                <a:latin typeface="Impact"/>
                <a:ea typeface="Impact"/>
                <a:cs typeface="Impact"/>
                <a:sym typeface="Impact"/>
              </a:rPr>
              <a:t>/Pages/</a:t>
            </a:r>
            <a:r>
              <a:rPr lang="en-CA" sz="2400" dirty="0" err="1">
                <a:latin typeface="Impact"/>
                <a:ea typeface="Impact"/>
                <a:cs typeface="Impact"/>
                <a:sym typeface="Impact"/>
              </a:rPr>
              <a:t>ResponsePage.aspx?id</a:t>
            </a:r>
            <a:r>
              <a:rPr lang="en-CA" sz="2400" dirty="0">
                <a:latin typeface="Impact"/>
                <a:ea typeface="Impact"/>
                <a:cs typeface="Impact"/>
                <a:sym typeface="Impact"/>
              </a:rPr>
              <a:t>=318rTdLEEUmHCWjML0Zcn52xLsnC5RxGoISBYV2chuRUNENYR1g0VldVWlNHVUxRTFFWODZDSUc0My4u</a:t>
            </a:r>
            <a:endParaRPr sz="2400" dirty="0">
              <a:latin typeface="Impact"/>
              <a:ea typeface="Impact"/>
              <a:cs typeface="Impact"/>
              <a:sym typeface="Impact"/>
            </a:endParaRPr>
          </a:p>
        </p:txBody>
      </p:sp>
      <p:pic>
        <p:nvPicPr>
          <p:cNvPr id="5" name="Picture 4">
            <a:extLst>
              <a:ext uri="{FF2B5EF4-FFF2-40B4-BE49-F238E27FC236}">
                <a16:creationId xmlns:a16="http://schemas.microsoft.com/office/drawing/2014/main" id="{6D69FB25-AEDE-9F4D-B082-827BA0DA554A}"/>
              </a:ext>
            </a:extLst>
          </p:cNvPr>
          <p:cNvPicPr>
            <a:picLocks noChangeAspect="1"/>
          </p:cNvPicPr>
          <p:nvPr/>
        </p:nvPicPr>
        <p:blipFill>
          <a:blip r:embed="rId3"/>
          <a:stretch>
            <a:fillRect/>
          </a:stretch>
        </p:blipFill>
        <p:spPr>
          <a:xfrm>
            <a:off x="132173" y="4329263"/>
            <a:ext cx="1076978" cy="8080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577775"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800">
                <a:solidFill>
                  <a:srgbClr val="4A86E8"/>
                </a:solidFill>
                <a:latin typeface="Impact"/>
                <a:ea typeface="Impact"/>
                <a:cs typeface="Impact"/>
                <a:sym typeface="Impact"/>
              </a:rPr>
              <a:t>OFFICE </a:t>
            </a:r>
            <a:r>
              <a:rPr lang="en" sz="4800">
                <a:latin typeface="Impact"/>
                <a:ea typeface="Impact"/>
                <a:cs typeface="Impact"/>
                <a:sym typeface="Impact"/>
              </a:rPr>
              <a:t>365</a:t>
            </a:r>
            <a:endParaRPr/>
          </a:p>
        </p:txBody>
      </p:sp>
      <p:sp>
        <p:nvSpPr>
          <p:cNvPr id="115" name="Google Shape;115;p20"/>
          <p:cNvSpPr txBox="1">
            <a:spLocks noGrp="1"/>
          </p:cNvSpPr>
          <p:nvPr>
            <p:ph type="body" idx="1"/>
          </p:nvPr>
        </p:nvSpPr>
        <p:spPr>
          <a:xfrm>
            <a:off x="577775" y="1361475"/>
            <a:ext cx="4316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Impact"/>
                <a:ea typeface="Impact"/>
                <a:cs typeface="Impact"/>
                <a:sym typeface="Impact"/>
              </a:rPr>
              <a:t>→ You can get a MS Office 365 as a student for free</a:t>
            </a:r>
            <a:endParaRPr sz="2400" dirty="0">
              <a:latin typeface="Impact"/>
              <a:ea typeface="Impact"/>
              <a:cs typeface="Impact"/>
              <a:sym typeface="Impact"/>
            </a:endParaRPr>
          </a:p>
          <a:p>
            <a:pPr marL="0" lvl="0" indent="0" algn="l" rtl="0">
              <a:spcBef>
                <a:spcPts val="1600"/>
              </a:spcBef>
              <a:spcAft>
                <a:spcPts val="0"/>
              </a:spcAft>
              <a:buNone/>
            </a:pPr>
            <a:r>
              <a:rPr lang="en" sz="2400" dirty="0">
                <a:latin typeface="Impact"/>
                <a:ea typeface="Impact"/>
                <a:cs typeface="Impact"/>
                <a:sym typeface="Impact"/>
              </a:rPr>
              <a:t>→ All RTI classes will focus on using Office 364</a:t>
            </a:r>
            <a:endParaRPr sz="2400" dirty="0">
              <a:latin typeface="Impact"/>
              <a:ea typeface="Impact"/>
              <a:cs typeface="Impact"/>
              <a:sym typeface="Impact"/>
            </a:endParaRPr>
          </a:p>
          <a:p>
            <a:pPr marL="0" lvl="0" indent="0" algn="l" rtl="0">
              <a:spcBef>
                <a:spcPts val="1600"/>
              </a:spcBef>
              <a:spcAft>
                <a:spcPts val="1600"/>
              </a:spcAft>
              <a:buNone/>
            </a:pPr>
            <a:r>
              <a:rPr lang="en" sz="2400" dirty="0">
                <a:latin typeface="Impact"/>
                <a:ea typeface="Impact"/>
                <a:cs typeface="Impact"/>
                <a:sym typeface="Impact"/>
              </a:rPr>
              <a:t>          </a:t>
            </a:r>
            <a:endParaRPr sz="2400" dirty="0">
              <a:latin typeface="Impact"/>
              <a:ea typeface="Impact"/>
              <a:cs typeface="Impact"/>
              <a:sym typeface="Impact"/>
            </a:endParaRPr>
          </a:p>
        </p:txBody>
      </p:sp>
      <p:pic>
        <p:nvPicPr>
          <p:cNvPr id="117" name="Google Shape;117;p20"/>
          <p:cNvPicPr preferRelativeResize="0"/>
          <p:nvPr/>
        </p:nvPicPr>
        <p:blipFill>
          <a:blip r:embed="rId3">
            <a:alphaModFix/>
          </a:blip>
          <a:stretch>
            <a:fillRect/>
          </a:stretch>
        </p:blipFill>
        <p:spPr>
          <a:xfrm>
            <a:off x="5224495" y="619000"/>
            <a:ext cx="3607806" cy="3607806"/>
          </a:xfrm>
          <a:prstGeom prst="rect">
            <a:avLst/>
          </a:prstGeom>
          <a:noFill/>
          <a:ln>
            <a:noFill/>
          </a:ln>
        </p:spPr>
      </p:pic>
      <p:sp>
        <p:nvSpPr>
          <p:cNvPr id="118" name="Google Shape;118;p20"/>
          <p:cNvSpPr txBox="1"/>
          <p:nvPr/>
        </p:nvSpPr>
        <p:spPr>
          <a:xfrm>
            <a:off x="1563450" y="4777875"/>
            <a:ext cx="74661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t>Image from: </a:t>
            </a:r>
            <a:r>
              <a:rPr lang="en" sz="1000" i="1" u="sng">
                <a:solidFill>
                  <a:schemeClr val="hlink"/>
                </a:solidFill>
                <a:hlinkClick r:id="rId4"/>
              </a:rPr>
              <a:t>https://www.office365product.com/product/microsoft-office-365-proplus-lifetime-subscription-5-devices-pcmac-2016/</a:t>
            </a:r>
            <a:endParaRPr sz="1000" i="1"/>
          </a:p>
        </p:txBody>
      </p:sp>
      <p:pic>
        <p:nvPicPr>
          <p:cNvPr id="7" name="Picture 6">
            <a:extLst>
              <a:ext uri="{FF2B5EF4-FFF2-40B4-BE49-F238E27FC236}">
                <a16:creationId xmlns:a16="http://schemas.microsoft.com/office/drawing/2014/main" id="{0EFCE9B9-9D74-0B48-BB9E-6604A0F864DA}"/>
              </a:ext>
            </a:extLst>
          </p:cNvPr>
          <p:cNvPicPr>
            <a:picLocks noChangeAspect="1"/>
          </p:cNvPicPr>
          <p:nvPr/>
        </p:nvPicPr>
        <p:blipFill>
          <a:blip r:embed="rId5"/>
          <a:stretch>
            <a:fillRect/>
          </a:stretch>
        </p:blipFill>
        <p:spPr>
          <a:xfrm>
            <a:off x="132173" y="4329263"/>
            <a:ext cx="1076978" cy="808073"/>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811</Words>
  <Application>Microsoft Macintosh PowerPoint</Application>
  <PresentationFormat>On-screen Show (16:9)</PresentationFormat>
  <Paragraphs>62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Nunito</vt:lpstr>
      <vt:lpstr>Arial</vt:lpstr>
      <vt:lpstr>Impact</vt:lpstr>
      <vt:lpstr>Simple Light</vt:lpstr>
      <vt:lpstr>BRING YOUR OWN  DEVICE (BYOD)</vt:lpstr>
      <vt:lpstr>LOGIN PROCEDURE...</vt:lpstr>
      <vt:lpstr>DIGITAL CITIZENSHIP...</vt:lpstr>
      <vt:lpstr>DLMS Tech AGREEMENT...</vt:lpstr>
      <vt:lpstr>DLMS Tech AGREEMENT...</vt:lpstr>
      <vt:lpstr>DLMS Tech AGREEMENT...</vt:lpstr>
      <vt:lpstr>BYOD VIOLATIONS...</vt:lpstr>
      <vt:lpstr>BYOD NEXT STEPS...</vt:lpstr>
      <vt:lpstr>OFFICE 365</vt:lpstr>
      <vt:lpstr>STUDENT EMAIL… OUTLOOK</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 YOUR OWN  DEVICE (BYOD)</dc:title>
  <cp:lastModifiedBy>Waye, Judson (ASD-N)</cp:lastModifiedBy>
  <cp:revision>2</cp:revision>
  <dcterms:modified xsi:type="dcterms:W3CDTF">2020-10-15T13:24:00Z</dcterms:modified>
</cp:coreProperties>
</file>