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7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70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23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39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78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95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23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3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340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48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75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82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14994-DF2B-441B-81D4-6FBB0E87238E}" type="datetimeFigureOut">
              <a:rPr lang="en-CA" smtClean="0"/>
              <a:t>12/10/2014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48CBA-391A-47D5-AE55-07F561A83E0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65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7 pp </a:t>
            </a:r>
            <a:r>
              <a:rPr lang="en-US" dirty="0" smtClean="0"/>
              <a:t>269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dirty="0" smtClean="0"/>
              <a:t>a) </a:t>
            </a:r>
            <a:r>
              <a:rPr lang="en-US" dirty="0" smtClean="0"/>
              <a:t>Put </a:t>
            </a:r>
            <a:r>
              <a:rPr lang="en-US" dirty="0" smtClean="0"/>
              <a:t>numbers in order from least to greatest:</a:t>
            </a:r>
          </a:p>
          <a:p>
            <a:pPr marL="0" indent="0">
              <a:buNone/>
            </a:pPr>
            <a:r>
              <a:rPr lang="en-US" dirty="0" smtClean="0"/>
              <a:t>14,14,14,15,15,15,15,15,16,18,</a:t>
            </a:r>
          </a:p>
          <a:p>
            <a:pPr marL="0" indent="0">
              <a:buNone/>
            </a:pPr>
            <a:r>
              <a:rPr lang="en-US" dirty="0" smtClean="0"/>
              <a:t>18,19,19,19, 20,20,21,21,22,95</a:t>
            </a:r>
            <a:endParaRPr lang="en-US" dirty="0" smtClean="0"/>
          </a:p>
          <a:p>
            <a:r>
              <a:rPr lang="en-US" dirty="0"/>
              <a:t>Mode: (</a:t>
            </a:r>
            <a:r>
              <a:rPr lang="en-US" dirty="0" smtClean="0"/>
              <a:t>most common number)          </a:t>
            </a:r>
          </a:p>
          <a:p>
            <a:pPr marL="0" indent="0">
              <a:buNone/>
            </a:pPr>
            <a:r>
              <a:rPr lang="en-US" dirty="0" smtClean="0"/>
              <a:t>15   min           </a:t>
            </a:r>
            <a:endParaRPr lang="en-US" dirty="0" smtClean="0"/>
          </a:p>
          <a:p>
            <a:r>
              <a:rPr lang="en-US" dirty="0"/>
              <a:t>Range: (</a:t>
            </a:r>
            <a:r>
              <a:rPr lang="en-US" dirty="0" smtClean="0"/>
              <a:t>largest minus smallest number) </a:t>
            </a:r>
          </a:p>
          <a:p>
            <a:pPr marL="0" indent="0">
              <a:buNone/>
            </a:pPr>
            <a:r>
              <a:rPr lang="en-US" dirty="0" smtClean="0"/>
              <a:t>95 </a:t>
            </a:r>
            <a:r>
              <a:rPr lang="en-US" dirty="0" smtClean="0"/>
              <a:t>– </a:t>
            </a:r>
            <a:r>
              <a:rPr lang="en-US" dirty="0" smtClean="0"/>
              <a:t>14= 81 min      </a:t>
            </a:r>
            <a:endParaRPr lang="en-US" dirty="0" smtClean="0"/>
          </a:p>
          <a:p>
            <a:r>
              <a:rPr lang="en-US" dirty="0"/>
              <a:t>Median</a:t>
            </a:r>
            <a:r>
              <a:rPr lang="en-US" sz="2800" dirty="0"/>
              <a:t>: </a:t>
            </a:r>
            <a:r>
              <a:rPr lang="en-CA" dirty="0" smtClean="0"/>
              <a:t>(</a:t>
            </a:r>
            <a:r>
              <a:rPr lang="en-CA" dirty="0" smtClean="0"/>
              <a:t>Middle number of set)</a:t>
            </a:r>
            <a:endParaRPr lang="en-US" sz="3600" dirty="0" smtClean="0"/>
          </a:p>
          <a:p>
            <a:pPr marL="0" indent="0">
              <a:buNone/>
            </a:pPr>
            <a:r>
              <a:rPr lang="en-US" sz="2800" dirty="0" smtClean="0"/>
              <a:t>18+18</a:t>
            </a:r>
            <a:r>
              <a:rPr lang="en-CA" dirty="0" smtClean="0"/>
              <a:t>= 36        36/2</a:t>
            </a:r>
            <a:r>
              <a:rPr lang="en-CA" dirty="0" smtClean="0"/>
              <a:t>= </a:t>
            </a:r>
            <a:r>
              <a:rPr lang="en-CA" dirty="0" smtClean="0"/>
              <a:t>18 min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680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7 pp </a:t>
            </a:r>
            <a:r>
              <a:rPr lang="en-US" dirty="0" smtClean="0"/>
              <a:t>269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Mean</a:t>
            </a:r>
            <a:r>
              <a:rPr lang="en-US" sz="2800" dirty="0"/>
              <a:t>: </a:t>
            </a:r>
            <a:r>
              <a:rPr lang="en-US" dirty="0" smtClean="0"/>
              <a:t>(</a:t>
            </a:r>
            <a:r>
              <a:rPr lang="en-US" dirty="0"/>
              <a:t>Add the numbers and then divide that by how many numbers are in the set)</a:t>
            </a:r>
            <a:endParaRPr lang="en-CA" dirty="0"/>
          </a:p>
          <a:p>
            <a:pPr marL="0" indent="0">
              <a:buNone/>
            </a:pPr>
            <a:r>
              <a:rPr lang="en-US" sz="2000" dirty="0" smtClean="0"/>
              <a:t>14+14+14+15+15+15+15+15+16+18+18+19+19+19+ 20+20+21+21+22+95=427 </a:t>
            </a:r>
          </a:p>
          <a:p>
            <a:pPr marL="0" indent="0">
              <a:buNone/>
            </a:pPr>
            <a:r>
              <a:rPr lang="en-US" sz="3600" dirty="0" smtClean="0"/>
              <a:t>      427/20= 21.35 min</a:t>
            </a:r>
          </a:p>
          <a:p>
            <a:pPr marL="0" indent="0">
              <a:buNone/>
            </a:pPr>
            <a:r>
              <a:rPr lang="en-US" sz="3600" dirty="0" smtClean="0"/>
              <a:t>b) The outlier is 95 minutes. It is much longer than any other time. The bus may have broken down or they may have been a detour, traffic delay or so on.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8545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7 pp </a:t>
            </a:r>
            <a:r>
              <a:rPr lang="en-US" dirty="0" smtClean="0"/>
              <a:t>269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C) Remove the outlier from the numbers: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14,14,14,15,15,15,15,15,16,18,</a:t>
            </a:r>
          </a:p>
          <a:p>
            <a:pPr marL="0" indent="0">
              <a:buNone/>
            </a:pPr>
            <a:r>
              <a:rPr lang="en-US" dirty="0" smtClean="0"/>
              <a:t>18,19,19,19, 20,20,21,21,22,95</a:t>
            </a:r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 smtClean="0"/>
          </a:p>
          <a:p>
            <a:r>
              <a:rPr lang="en-US" dirty="0"/>
              <a:t>Mode: (</a:t>
            </a:r>
            <a:r>
              <a:rPr lang="en-US" dirty="0" smtClean="0"/>
              <a:t>most common number)          </a:t>
            </a:r>
          </a:p>
          <a:p>
            <a:pPr marL="0" indent="0">
              <a:buNone/>
            </a:pPr>
            <a:r>
              <a:rPr lang="en-US" dirty="0" smtClean="0"/>
              <a:t>15 min   (no change)          </a:t>
            </a:r>
            <a:endParaRPr lang="en-US" dirty="0" smtClean="0"/>
          </a:p>
          <a:p>
            <a:r>
              <a:rPr lang="en-US" dirty="0"/>
              <a:t>Range: (</a:t>
            </a:r>
            <a:r>
              <a:rPr lang="en-US" dirty="0" smtClean="0"/>
              <a:t>largest minus smallest number) </a:t>
            </a:r>
          </a:p>
          <a:p>
            <a:pPr marL="0" indent="0">
              <a:buNone/>
            </a:pPr>
            <a:r>
              <a:rPr lang="en-US" dirty="0" smtClean="0"/>
              <a:t>22 </a:t>
            </a:r>
            <a:r>
              <a:rPr lang="en-US" dirty="0" smtClean="0"/>
              <a:t>– </a:t>
            </a:r>
            <a:r>
              <a:rPr lang="en-US" dirty="0" smtClean="0"/>
              <a:t>14= 8 min   ( much smaller range)      </a:t>
            </a:r>
            <a:endParaRPr lang="en-US" dirty="0" smtClean="0"/>
          </a:p>
          <a:p>
            <a:r>
              <a:rPr lang="en-US" dirty="0"/>
              <a:t>Median</a:t>
            </a:r>
            <a:r>
              <a:rPr lang="en-US" sz="2800" dirty="0"/>
              <a:t>: </a:t>
            </a:r>
            <a:r>
              <a:rPr lang="en-CA" dirty="0" smtClean="0"/>
              <a:t>(</a:t>
            </a:r>
            <a:r>
              <a:rPr lang="en-CA" dirty="0" smtClean="0"/>
              <a:t>Middle number of set)</a:t>
            </a:r>
            <a:endParaRPr lang="en-US" sz="3600" dirty="0" smtClean="0"/>
          </a:p>
          <a:p>
            <a:pPr marL="0" indent="0">
              <a:buNone/>
            </a:pPr>
            <a:r>
              <a:rPr lang="en-US" sz="4300" dirty="0" smtClean="0"/>
              <a:t>18 min   </a:t>
            </a:r>
            <a:r>
              <a:rPr lang="en-US" sz="3500" dirty="0" smtClean="0"/>
              <a:t>(no change in this case)</a:t>
            </a:r>
            <a:endParaRPr lang="en-CA" sz="39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33900" y="2559627"/>
            <a:ext cx="533400" cy="39485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610100" y="2559627"/>
            <a:ext cx="381000" cy="304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85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7 pp </a:t>
            </a:r>
            <a:r>
              <a:rPr lang="en-US" dirty="0" smtClean="0"/>
              <a:t>269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Mean</a:t>
            </a:r>
            <a:r>
              <a:rPr lang="en-US" sz="2800" dirty="0"/>
              <a:t>: </a:t>
            </a:r>
            <a:r>
              <a:rPr lang="en-US" dirty="0" smtClean="0"/>
              <a:t>(</a:t>
            </a:r>
            <a:r>
              <a:rPr lang="en-US" dirty="0"/>
              <a:t>Add the numbers and then divide that by how many numbers are in the set)</a:t>
            </a:r>
            <a:endParaRPr lang="en-CA" dirty="0"/>
          </a:p>
          <a:p>
            <a:pPr marL="0" indent="0">
              <a:buNone/>
            </a:pPr>
            <a:r>
              <a:rPr lang="en-US" sz="2000" dirty="0" smtClean="0"/>
              <a:t>14+14+14+15+15+15+15+15+16+18+18+19+19+19+ 20+20+21+21+22+95=427   </a:t>
            </a:r>
          </a:p>
          <a:p>
            <a:pPr marL="0" indent="0">
              <a:buNone/>
            </a:pPr>
            <a:r>
              <a:rPr lang="en-US" sz="4000" dirty="0" smtClean="0"/>
              <a:t>( You took 95 away so 427-95= 332)</a:t>
            </a:r>
          </a:p>
          <a:p>
            <a:pPr marL="0" indent="0">
              <a:buNone/>
            </a:pPr>
            <a:r>
              <a:rPr lang="en-US" sz="3600" dirty="0" smtClean="0"/>
              <a:t>There is one less number in the set so 19 numbers.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332/19</a:t>
            </a:r>
            <a:r>
              <a:rPr lang="en-US" sz="3600" dirty="0"/>
              <a:t>= </a:t>
            </a:r>
            <a:r>
              <a:rPr lang="en-US" sz="3600" smtClean="0"/>
              <a:t>17.47min </a:t>
            </a:r>
          </a:p>
          <a:p>
            <a:pPr marL="0" indent="0">
              <a:buNone/>
            </a:pPr>
            <a:r>
              <a:rPr lang="en-US" sz="3600" smtClean="0"/>
              <a:t>( </a:t>
            </a:r>
            <a:r>
              <a:rPr lang="en-US" sz="3600" dirty="0" smtClean="0"/>
              <a:t>The mean is much smaller because the outlier was a large number)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467600" y="2362200"/>
            <a:ext cx="3048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2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7 pp </a:t>
            </a:r>
            <a:r>
              <a:rPr lang="en-US" dirty="0" smtClean="0"/>
              <a:t>269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a) </a:t>
            </a:r>
            <a:r>
              <a:rPr lang="en-US" dirty="0" smtClean="0"/>
              <a:t>Put </a:t>
            </a:r>
            <a:r>
              <a:rPr lang="en-US" dirty="0" smtClean="0"/>
              <a:t>numbers in order from least to greatest:</a:t>
            </a:r>
          </a:p>
          <a:p>
            <a:pPr marL="0" indent="0">
              <a:buNone/>
            </a:pPr>
            <a:r>
              <a:rPr lang="en-US" dirty="0" smtClean="0"/>
              <a:t>4,28,32,32,32,34,36,36,36,36,38,40,42,44,46</a:t>
            </a:r>
            <a:endParaRPr lang="en-US" dirty="0" smtClean="0"/>
          </a:p>
          <a:p>
            <a:r>
              <a:rPr lang="en-US" dirty="0"/>
              <a:t>Mode(most </a:t>
            </a:r>
            <a:r>
              <a:rPr lang="en-US" dirty="0" smtClean="0"/>
              <a:t>common number)          </a:t>
            </a:r>
          </a:p>
          <a:p>
            <a:pPr marL="0" indent="0">
              <a:buNone/>
            </a:pPr>
            <a:r>
              <a:rPr lang="en-US" dirty="0" smtClean="0"/>
              <a:t>: 36</a:t>
            </a:r>
            <a:endParaRPr lang="en-US" dirty="0" smtClean="0"/>
          </a:p>
          <a:p>
            <a:r>
              <a:rPr lang="en-US" dirty="0"/>
              <a:t>Range: (</a:t>
            </a:r>
            <a:r>
              <a:rPr lang="en-US" dirty="0" smtClean="0"/>
              <a:t>largest minus smallest number) </a:t>
            </a:r>
          </a:p>
          <a:p>
            <a:pPr marL="0" indent="0">
              <a:buNone/>
            </a:pPr>
            <a:r>
              <a:rPr lang="en-US" dirty="0" smtClean="0"/>
              <a:t>46 –4= 42</a:t>
            </a:r>
            <a:endParaRPr lang="en-US" dirty="0" smtClean="0"/>
          </a:p>
          <a:p>
            <a:r>
              <a:rPr lang="en-US" dirty="0"/>
              <a:t>Median</a:t>
            </a:r>
            <a:r>
              <a:rPr lang="en-US" sz="2800" dirty="0"/>
              <a:t>: </a:t>
            </a:r>
            <a:r>
              <a:rPr lang="en-CA" dirty="0" smtClean="0"/>
              <a:t>(</a:t>
            </a:r>
            <a:r>
              <a:rPr lang="en-CA" dirty="0" smtClean="0"/>
              <a:t>Middle number of set)</a:t>
            </a:r>
            <a:endParaRPr lang="en-US" sz="3600" dirty="0" smtClean="0"/>
          </a:p>
          <a:p>
            <a:pPr marL="0" indent="0">
              <a:buNone/>
            </a:pPr>
            <a:r>
              <a:rPr lang="en-CA" dirty="0" smtClean="0"/>
              <a:t>36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854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7 pp </a:t>
            </a:r>
            <a:r>
              <a:rPr lang="en-US" dirty="0" smtClean="0"/>
              <a:t>269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Mean: </a:t>
            </a:r>
            <a:r>
              <a:rPr lang="en-US" dirty="0" smtClean="0"/>
              <a:t>(</a:t>
            </a:r>
            <a:r>
              <a:rPr lang="en-US" dirty="0"/>
              <a:t>Add the numbers and then divide that by how many numbers are in the set)</a:t>
            </a:r>
            <a:endParaRPr lang="en-CA" dirty="0"/>
          </a:p>
          <a:p>
            <a:pPr marL="0" indent="0">
              <a:buNone/>
            </a:pPr>
            <a:r>
              <a:rPr lang="en-US" sz="2800" dirty="0" smtClean="0"/>
              <a:t>4+28+32+32+32+34+36+36+36+36+38+40+42+44+46=516 </a:t>
            </a:r>
            <a:endParaRPr lang="en-US" sz="2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600" dirty="0" smtClean="0"/>
              <a:t>      516/15= 34.4</a:t>
            </a:r>
          </a:p>
          <a:p>
            <a:pPr marL="0" indent="0">
              <a:buNone/>
            </a:pPr>
            <a:r>
              <a:rPr lang="en-US" sz="3600" dirty="0" smtClean="0"/>
              <a:t>b) The outlier is 4. It is much smaller than any other size sold.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91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7 pp </a:t>
            </a:r>
            <a:r>
              <a:rPr lang="en-US" dirty="0" smtClean="0"/>
              <a:t>269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c) Remove the outlier from the group: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4,28,32,32,32,34,36,36,36,36,38,40,42,44,46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Now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Mode</a:t>
            </a:r>
            <a:r>
              <a:rPr lang="en-US" dirty="0"/>
              <a:t>: (</a:t>
            </a:r>
            <a:r>
              <a:rPr lang="en-US" dirty="0" smtClean="0"/>
              <a:t>most </a:t>
            </a:r>
            <a:r>
              <a:rPr lang="en-US" dirty="0" smtClean="0"/>
              <a:t>common number)          </a:t>
            </a:r>
          </a:p>
          <a:p>
            <a:pPr marL="0" indent="0">
              <a:buNone/>
            </a:pPr>
            <a:r>
              <a:rPr lang="en-US" dirty="0" smtClean="0"/>
              <a:t>36   ( No change )</a:t>
            </a:r>
            <a:endParaRPr lang="en-US" dirty="0" smtClean="0"/>
          </a:p>
          <a:p>
            <a:r>
              <a:rPr lang="en-US" dirty="0"/>
              <a:t>Range: (</a:t>
            </a:r>
            <a:r>
              <a:rPr lang="en-US" dirty="0" smtClean="0"/>
              <a:t>largest minus smallest number) </a:t>
            </a:r>
          </a:p>
          <a:p>
            <a:pPr marL="0" indent="0">
              <a:buNone/>
            </a:pPr>
            <a:r>
              <a:rPr lang="en-US" dirty="0" smtClean="0"/>
              <a:t>46 –28= 18    ( A much smaller range)</a:t>
            </a:r>
            <a:endParaRPr lang="en-US" dirty="0" smtClean="0"/>
          </a:p>
          <a:p>
            <a:r>
              <a:rPr lang="en-US" dirty="0"/>
              <a:t>Median</a:t>
            </a:r>
            <a:r>
              <a:rPr lang="en-US" sz="2800" dirty="0"/>
              <a:t>: </a:t>
            </a:r>
            <a:r>
              <a:rPr lang="en-CA" dirty="0" smtClean="0"/>
              <a:t>(</a:t>
            </a:r>
            <a:r>
              <a:rPr lang="en-CA" dirty="0" smtClean="0"/>
              <a:t>Middle number of set)</a:t>
            </a:r>
            <a:endParaRPr lang="en-US" sz="3600" dirty="0" smtClean="0"/>
          </a:p>
          <a:p>
            <a:pPr marL="0" indent="0">
              <a:buNone/>
            </a:pPr>
            <a:r>
              <a:rPr lang="en-CA" dirty="0" smtClean="0"/>
              <a:t>36 + 36 = 72            72/2= 36 ( No change in this case)</a:t>
            </a:r>
            <a:endParaRPr lang="en-CA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26473" y="1846118"/>
            <a:ext cx="3048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03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Grade 7 pp </a:t>
            </a:r>
            <a:r>
              <a:rPr lang="en-US" dirty="0" smtClean="0"/>
              <a:t>269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dirty="0" smtClean="0"/>
              <a:t>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30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Mean: </a:t>
            </a:r>
            <a:r>
              <a:rPr lang="en-US" dirty="0" smtClean="0"/>
              <a:t>(</a:t>
            </a:r>
            <a:r>
              <a:rPr lang="en-US" dirty="0"/>
              <a:t>Add the numbers and then divide that by how many numbers are in the set)</a:t>
            </a:r>
            <a:endParaRPr lang="en-CA" dirty="0"/>
          </a:p>
          <a:p>
            <a:pPr marL="0" indent="0">
              <a:buNone/>
            </a:pPr>
            <a:r>
              <a:rPr lang="en-US" sz="2800" dirty="0" smtClean="0"/>
              <a:t>4+28+32+32+32+34+36+36+36+36+38+40+42+44+46=516 </a:t>
            </a:r>
          </a:p>
          <a:p>
            <a:pPr marL="0" indent="0">
              <a:buNone/>
            </a:pPr>
            <a:r>
              <a:rPr lang="en-US" sz="2800" dirty="0" smtClean="0"/>
              <a:t>The outlier is removed so:  </a:t>
            </a:r>
            <a:r>
              <a:rPr lang="en-US" dirty="0" smtClean="0"/>
              <a:t>516 – 4= 512</a:t>
            </a:r>
          </a:p>
          <a:p>
            <a:pPr marL="0" indent="0">
              <a:buNone/>
            </a:pPr>
            <a:r>
              <a:rPr lang="en-US" sz="2800" dirty="0" smtClean="0"/>
              <a:t>There is now one less number in the set so there are 14 numbers.</a:t>
            </a:r>
            <a:endParaRPr lang="en-US" sz="2000" dirty="0" smtClean="0"/>
          </a:p>
          <a:p>
            <a:pPr marL="0" indent="0">
              <a:buNone/>
            </a:pPr>
            <a:r>
              <a:rPr lang="en-US" sz="3600" dirty="0" smtClean="0"/>
              <a:t>      512/14= 36.6 </a:t>
            </a:r>
          </a:p>
          <a:p>
            <a:pPr marL="0" indent="0">
              <a:buNone/>
            </a:pPr>
            <a:r>
              <a:rPr lang="en-US" sz="3600" dirty="0" smtClean="0"/>
              <a:t>( The mean is larger than it was because the outlier is a small number)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1673" y="2438400"/>
            <a:ext cx="3048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96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489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Grade 7 pp 269  QUESTION 2</vt:lpstr>
      <vt:lpstr>Grade 7 pp 269  QUESTION 2</vt:lpstr>
      <vt:lpstr>Grade 7 pp 269  QUESTION 2</vt:lpstr>
      <vt:lpstr>Grade 7 pp 269  QUESTION 2</vt:lpstr>
      <vt:lpstr>Grade 7 pp 269  QUESTION 3</vt:lpstr>
      <vt:lpstr>Grade 7 pp 269  QUESTION 3</vt:lpstr>
      <vt:lpstr>Grade 7 pp 269  QUESTION 3</vt:lpstr>
      <vt:lpstr>Grade 7 pp 269  QUESTION 3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7 Mid Unit Quiz</dc:title>
  <dc:creator>Munn, Sherry, (ASD-N)</dc:creator>
  <cp:lastModifiedBy>Munn, Sherry, (ASD-N)</cp:lastModifiedBy>
  <cp:revision>31</cp:revision>
  <dcterms:created xsi:type="dcterms:W3CDTF">2014-10-12T22:01:27Z</dcterms:created>
  <dcterms:modified xsi:type="dcterms:W3CDTF">2014-10-13T00:58:44Z</dcterms:modified>
</cp:coreProperties>
</file>