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6" r:id="rId6"/>
    <p:sldId id="310" r:id="rId7"/>
    <p:sldId id="354" r:id="rId8"/>
    <p:sldId id="355" r:id="rId9"/>
    <p:sldId id="311" r:id="rId10"/>
    <p:sldId id="257" r:id="rId11"/>
    <p:sldId id="312" r:id="rId12"/>
    <p:sldId id="258" r:id="rId13"/>
    <p:sldId id="259" r:id="rId14"/>
    <p:sldId id="313" r:id="rId15"/>
    <p:sldId id="314" r:id="rId16"/>
    <p:sldId id="315" r:id="rId17"/>
    <p:sldId id="316" r:id="rId18"/>
    <p:sldId id="317" r:id="rId19"/>
    <p:sldId id="318" r:id="rId20"/>
    <p:sldId id="319" r:id="rId21"/>
    <p:sldId id="267" r:id="rId22"/>
    <p:sldId id="260" r:id="rId23"/>
    <p:sldId id="320" r:id="rId24"/>
    <p:sldId id="356" r:id="rId25"/>
    <p:sldId id="321"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BB30D-4B9F-4FBC-804F-49A5B7F3088B}" v="6" dt="2020-04-16T12:40:14.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el, Krista (ASD-N)" userId="76055683-db40-4235-b797-40a2516bb4fa" providerId="ADAL" clId="{00ABB30D-4B9F-4FBC-804F-49A5B7F3088B}"/>
    <pc:docChg chg="undo custSel addSld modSld">
      <pc:chgData name="Cabel, Krista (ASD-N)" userId="76055683-db40-4235-b797-40a2516bb4fa" providerId="ADAL" clId="{00ABB30D-4B9F-4FBC-804F-49A5B7F3088B}" dt="2020-04-16T12:40:22.393" v="675" actId="14100"/>
      <pc:docMkLst>
        <pc:docMk/>
      </pc:docMkLst>
      <pc:sldChg chg="modSp mod">
        <pc:chgData name="Cabel, Krista (ASD-N)" userId="76055683-db40-4235-b797-40a2516bb4fa" providerId="ADAL" clId="{00ABB30D-4B9F-4FBC-804F-49A5B7F3088B}" dt="2020-04-16T12:14:04.962" v="0" actId="6549"/>
        <pc:sldMkLst>
          <pc:docMk/>
          <pc:sldMk cId="485797877" sldId="256"/>
        </pc:sldMkLst>
        <pc:spChg chg="mod">
          <ac:chgData name="Cabel, Krista (ASD-N)" userId="76055683-db40-4235-b797-40a2516bb4fa" providerId="ADAL" clId="{00ABB30D-4B9F-4FBC-804F-49A5B7F3088B}" dt="2020-04-16T12:14:04.962" v="0" actId="6549"/>
          <ac:spMkLst>
            <pc:docMk/>
            <pc:sldMk cId="485797877" sldId="256"/>
            <ac:spMk id="3" creationId="{106DA3D3-D9CE-4600-9792-F635E63A91CC}"/>
          </ac:spMkLst>
        </pc:spChg>
      </pc:sldChg>
      <pc:sldChg chg="modSp mod">
        <pc:chgData name="Cabel, Krista (ASD-N)" userId="76055683-db40-4235-b797-40a2516bb4fa" providerId="ADAL" clId="{00ABB30D-4B9F-4FBC-804F-49A5B7F3088B}" dt="2020-04-16T12:14:39.700" v="55" actId="20577"/>
        <pc:sldMkLst>
          <pc:docMk/>
          <pc:sldMk cId="4129750184" sldId="310"/>
        </pc:sldMkLst>
        <pc:spChg chg="mod">
          <ac:chgData name="Cabel, Krista (ASD-N)" userId="76055683-db40-4235-b797-40a2516bb4fa" providerId="ADAL" clId="{00ABB30D-4B9F-4FBC-804F-49A5B7F3088B}" dt="2020-04-16T12:14:39.700" v="55" actId="20577"/>
          <ac:spMkLst>
            <pc:docMk/>
            <pc:sldMk cId="4129750184" sldId="310"/>
            <ac:spMk id="3" creationId="{913D1C35-C745-433D-9C4D-89146F8465FD}"/>
          </ac:spMkLst>
        </pc:spChg>
      </pc:sldChg>
      <pc:sldChg chg="modSp mod">
        <pc:chgData name="Cabel, Krista (ASD-N)" userId="76055683-db40-4235-b797-40a2516bb4fa" providerId="ADAL" clId="{00ABB30D-4B9F-4FBC-804F-49A5B7F3088B}" dt="2020-04-16T12:33:25.082" v="621" actId="1076"/>
        <pc:sldMkLst>
          <pc:docMk/>
          <pc:sldMk cId="2587041181" sldId="311"/>
        </pc:sldMkLst>
        <pc:spChg chg="mod">
          <ac:chgData name="Cabel, Krista (ASD-N)" userId="76055683-db40-4235-b797-40a2516bb4fa" providerId="ADAL" clId="{00ABB30D-4B9F-4FBC-804F-49A5B7F3088B}" dt="2020-04-16T12:33:25.082" v="621" actId="1076"/>
          <ac:spMkLst>
            <pc:docMk/>
            <pc:sldMk cId="2587041181" sldId="311"/>
            <ac:spMk id="2" creationId="{445E5C3B-61F0-4457-B39C-11391E8C600A}"/>
          </ac:spMkLst>
        </pc:spChg>
        <pc:spChg chg="mod">
          <ac:chgData name="Cabel, Krista (ASD-N)" userId="76055683-db40-4235-b797-40a2516bb4fa" providerId="ADAL" clId="{00ABB30D-4B9F-4FBC-804F-49A5B7F3088B}" dt="2020-04-16T12:33:23.553" v="620" actId="14100"/>
          <ac:spMkLst>
            <pc:docMk/>
            <pc:sldMk cId="2587041181" sldId="311"/>
            <ac:spMk id="3" creationId="{5C4EC30D-A604-459A-9B05-2F4474856973}"/>
          </ac:spMkLst>
        </pc:spChg>
      </pc:sldChg>
      <pc:sldChg chg="delSp mod">
        <pc:chgData name="Cabel, Krista (ASD-N)" userId="76055683-db40-4235-b797-40a2516bb4fa" providerId="ADAL" clId="{00ABB30D-4B9F-4FBC-804F-49A5B7F3088B}" dt="2020-04-16T12:33:57.599" v="622" actId="478"/>
        <pc:sldMkLst>
          <pc:docMk/>
          <pc:sldMk cId="4103371626" sldId="314"/>
        </pc:sldMkLst>
        <pc:spChg chg="del">
          <ac:chgData name="Cabel, Krista (ASD-N)" userId="76055683-db40-4235-b797-40a2516bb4fa" providerId="ADAL" clId="{00ABB30D-4B9F-4FBC-804F-49A5B7F3088B}" dt="2020-04-16T12:33:57.599" v="622" actId="478"/>
          <ac:spMkLst>
            <pc:docMk/>
            <pc:sldMk cId="4103371626" sldId="314"/>
            <ac:spMk id="3" creationId="{59682028-EE41-4E11-B90A-2F55797BB60A}"/>
          </ac:spMkLst>
        </pc:spChg>
      </pc:sldChg>
      <pc:sldChg chg="modSp mod">
        <pc:chgData name="Cabel, Krista (ASD-N)" userId="76055683-db40-4235-b797-40a2516bb4fa" providerId="ADAL" clId="{00ABB30D-4B9F-4FBC-804F-49A5B7F3088B}" dt="2020-04-16T12:39:05.846" v="662" actId="20577"/>
        <pc:sldMkLst>
          <pc:docMk/>
          <pc:sldMk cId="803896268" sldId="320"/>
        </pc:sldMkLst>
        <pc:spChg chg="mod">
          <ac:chgData name="Cabel, Krista (ASD-N)" userId="76055683-db40-4235-b797-40a2516bb4fa" providerId="ADAL" clId="{00ABB30D-4B9F-4FBC-804F-49A5B7F3088B}" dt="2020-04-16T12:39:05.846" v="662" actId="20577"/>
          <ac:spMkLst>
            <pc:docMk/>
            <pc:sldMk cId="803896268" sldId="320"/>
            <ac:spMk id="2" creationId="{907AEC42-29BD-4E56-B3E3-E02ABCE27205}"/>
          </ac:spMkLst>
        </pc:spChg>
      </pc:sldChg>
      <pc:sldChg chg="modSp mod">
        <pc:chgData name="Cabel, Krista (ASD-N)" userId="76055683-db40-4235-b797-40a2516bb4fa" providerId="ADAL" clId="{00ABB30D-4B9F-4FBC-804F-49A5B7F3088B}" dt="2020-04-16T12:15:40.742" v="314" actId="20577"/>
        <pc:sldMkLst>
          <pc:docMk/>
          <pc:sldMk cId="2501894858" sldId="354"/>
        </pc:sldMkLst>
        <pc:spChg chg="mod">
          <ac:chgData name="Cabel, Krista (ASD-N)" userId="76055683-db40-4235-b797-40a2516bb4fa" providerId="ADAL" clId="{00ABB30D-4B9F-4FBC-804F-49A5B7F3088B}" dt="2020-04-16T12:15:40.742" v="314" actId="20577"/>
          <ac:spMkLst>
            <pc:docMk/>
            <pc:sldMk cId="2501894858" sldId="354"/>
            <ac:spMk id="3" creationId="{913D1C35-C745-433D-9C4D-89146F8465FD}"/>
          </ac:spMkLst>
        </pc:spChg>
      </pc:sldChg>
      <pc:sldChg chg="modSp mod">
        <pc:chgData name="Cabel, Krista (ASD-N)" userId="76055683-db40-4235-b797-40a2516bb4fa" providerId="ADAL" clId="{00ABB30D-4B9F-4FBC-804F-49A5B7F3088B}" dt="2020-04-16T12:32:54.100" v="617" actId="20577"/>
        <pc:sldMkLst>
          <pc:docMk/>
          <pc:sldMk cId="2621397879" sldId="355"/>
        </pc:sldMkLst>
        <pc:spChg chg="mod">
          <ac:chgData name="Cabel, Krista (ASD-N)" userId="76055683-db40-4235-b797-40a2516bb4fa" providerId="ADAL" clId="{00ABB30D-4B9F-4FBC-804F-49A5B7F3088B}" dt="2020-04-16T12:32:54.100" v="617" actId="20577"/>
          <ac:spMkLst>
            <pc:docMk/>
            <pc:sldMk cId="2621397879" sldId="355"/>
            <ac:spMk id="3" creationId="{913D1C35-C745-433D-9C4D-89146F8465FD}"/>
          </ac:spMkLst>
        </pc:spChg>
      </pc:sldChg>
      <pc:sldChg chg="addSp delSp modSp add mod">
        <pc:chgData name="Cabel, Krista (ASD-N)" userId="76055683-db40-4235-b797-40a2516bb4fa" providerId="ADAL" clId="{00ABB30D-4B9F-4FBC-804F-49A5B7F3088B}" dt="2020-04-16T12:40:22.393" v="675" actId="14100"/>
        <pc:sldMkLst>
          <pc:docMk/>
          <pc:sldMk cId="363586146" sldId="356"/>
        </pc:sldMkLst>
        <pc:spChg chg="del">
          <ac:chgData name="Cabel, Krista (ASD-N)" userId="76055683-db40-4235-b797-40a2516bb4fa" providerId="ADAL" clId="{00ABB30D-4B9F-4FBC-804F-49A5B7F3088B}" dt="2020-04-16T12:39:15.895" v="664" actId="478"/>
          <ac:spMkLst>
            <pc:docMk/>
            <pc:sldMk cId="363586146" sldId="356"/>
            <ac:spMk id="2" creationId="{907AEC42-29BD-4E56-B3E3-E02ABCE27205}"/>
          </ac:spMkLst>
        </pc:spChg>
        <pc:spChg chg="add del mod">
          <ac:chgData name="Cabel, Krista (ASD-N)" userId="76055683-db40-4235-b797-40a2516bb4fa" providerId="ADAL" clId="{00ABB30D-4B9F-4FBC-804F-49A5B7F3088B}" dt="2020-04-16T12:39:17.371" v="665" actId="478"/>
          <ac:spMkLst>
            <pc:docMk/>
            <pc:sldMk cId="363586146" sldId="356"/>
            <ac:spMk id="4" creationId="{2BA30190-034D-437D-B406-248DB32348EB}"/>
          </ac:spMkLst>
        </pc:spChg>
        <pc:picChg chg="add mod">
          <ac:chgData name="Cabel, Krista (ASD-N)" userId="76055683-db40-4235-b797-40a2516bb4fa" providerId="ADAL" clId="{00ABB30D-4B9F-4FBC-804F-49A5B7F3088B}" dt="2020-04-16T12:39:59.561" v="670" actId="14100"/>
          <ac:picMkLst>
            <pc:docMk/>
            <pc:sldMk cId="363586146" sldId="356"/>
            <ac:picMk id="5" creationId="{105CC774-0140-4151-BF61-262397C4937C}"/>
          </ac:picMkLst>
        </pc:picChg>
        <pc:picChg chg="add mod">
          <ac:chgData name="Cabel, Krista (ASD-N)" userId="76055683-db40-4235-b797-40a2516bb4fa" providerId="ADAL" clId="{00ABB30D-4B9F-4FBC-804F-49A5B7F3088B}" dt="2020-04-16T12:40:22.393" v="675" actId="14100"/>
          <ac:picMkLst>
            <pc:docMk/>
            <pc:sldMk cId="363586146" sldId="356"/>
            <ac:picMk id="6" creationId="{47A6C2A5-E7CB-4125-AA51-BE2A2A39CCA9}"/>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14.png"/><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30713-CFD7-4134-AAE7-ECBE63BD2A5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75F6AE-D7F1-479D-AFF1-1C3531A1E421}">
      <dgm:prSet/>
      <dgm:spPr/>
      <dgm:t>
        <a:bodyPr/>
        <a:lstStyle/>
        <a:p>
          <a:r>
            <a:rPr lang="en-US"/>
            <a:t>The essays have an introduction that includes a hook and a statement of the writer’s opinion on the topic.</a:t>
          </a:r>
        </a:p>
      </dgm:t>
    </dgm:pt>
    <dgm:pt modelId="{2183828B-DDD4-4248-8B44-CFD44DADB907}" type="parTrans" cxnId="{F998819E-3B3D-451C-8175-57CB468C2495}">
      <dgm:prSet/>
      <dgm:spPr/>
      <dgm:t>
        <a:bodyPr/>
        <a:lstStyle/>
        <a:p>
          <a:endParaRPr lang="en-US"/>
        </a:p>
      </dgm:t>
    </dgm:pt>
    <dgm:pt modelId="{C7CF7448-4188-4E4C-B9E7-F3666672DA23}" type="sibTrans" cxnId="{F998819E-3B3D-451C-8175-57CB468C2495}">
      <dgm:prSet/>
      <dgm:spPr/>
      <dgm:t>
        <a:bodyPr/>
        <a:lstStyle/>
        <a:p>
          <a:endParaRPr lang="en-US"/>
        </a:p>
      </dgm:t>
    </dgm:pt>
    <dgm:pt modelId="{758AE408-5AF1-4D6A-86B2-DC1F10189A02}">
      <dgm:prSet/>
      <dgm:spPr/>
      <dgm:t>
        <a:bodyPr/>
        <a:lstStyle/>
        <a:p>
          <a:r>
            <a:rPr lang="en-US"/>
            <a:t>There are at least three supporting arguments for the writer’s opinion (each argument has its own paragraph).</a:t>
          </a:r>
        </a:p>
      </dgm:t>
    </dgm:pt>
    <dgm:pt modelId="{4ED9277B-283A-418D-AE86-6BE69C2B1950}" type="parTrans" cxnId="{275B571B-78D7-454F-8FC1-C21B36E52A33}">
      <dgm:prSet/>
      <dgm:spPr/>
      <dgm:t>
        <a:bodyPr/>
        <a:lstStyle/>
        <a:p>
          <a:endParaRPr lang="en-US"/>
        </a:p>
      </dgm:t>
    </dgm:pt>
    <dgm:pt modelId="{6F54C731-C80E-4699-B82E-9570713E947E}" type="sibTrans" cxnId="{275B571B-78D7-454F-8FC1-C21B36E52A33}">
      <dgm:prSet/>
      <dgm:spPr/>
      <dgm:t>
        <a:bodyPr/>
        <a:lstStyle/>
        <a:p>
          <a:endParaRPr lang="en-US"/>
        </a:p>
      </dgm:t>
    </dgm:pt>
    <dgm:pt modelId="{1A04D274-593E-41CF-B259-CA77CD40904C}">
      <dgm:prSet/>
      <dgm:spPr/>
      <dgm:t>
        <a:bodyPr/>
        <a:lstStyle/>
        <a:p>
          <a:r>
            <a:rPr lang="en-US"/>
            <a:t>The conclusion is interesting and leaves the reader thinking.</a:t>
          </a:r>
        </a:p>
      </dgm:t>
    </dgm:pt>
    <dgm:pt modelId="{9DCE2744-E0B4-4B62-94B8-96FFE2F5ECCD}" type="parTrans" cxnId="{FE4798F2-4BBA-4E7A-A449-6AED9411C3A3}">
      <dgm:prSet/>
      <dgm:spPr/>
      <dgm:t>
        <a:bodyPr/>
        <a:lstStyle/>
        <a:p>
          <a:endParaRPr lang="en-US"/>
        </a:p>
      </dgm:t>
    </dgm:pt>
    <dgm:pt modelId="{8C555F96-738D-480D-AFD6-2A4580E9B7E6}" type="sibTrans" cxnId="{FE4798F2-4BBA-4E7A-A449-6AED9411C3A3}">
      <dgm:prSet/>
      <dgm:spPr/>
      <dgm:t>
        <a:bodyPr/>
        <a:lstStyle/>
        <a:p>
          <a:endParaRPr lang="en-US"/>
        </a:p>
      </dgm:t>
    </dgm:pt>
    <dgm:pt modelId="{E57F939D-2C27-4B34-B147-15F3BD6FF7A6}">
      <dgm:prSet/>
      <dgm:spPr/>
      <dgm:t>
        <a:bodyPr/>
        <a:lstStyle/>
        <a:p>
          <a:r>
            <a:rPr lang="en-US"/>
            <a:t>The writers have included evidence from online resources to support their opinions.</a:t>
          </a:r>
        </a:p>
      </dgm:t>
    </dgm:pt>
    <dgm:pt modelId="{AC2BDE17-C84D-4FA6-8B78-693C67F46864}" type="parTrans" cxnId="{C6DD927D-AB31-40C5-806F-DF13D5FB68D1}">
      <dgm:prSet/>
      <dgm:spPr/>
      <dgm:t>
        <a:bodyPr/>
        <a:lstStyle/>
        <a:p>
          <a:endParaRPr lang="en-US"/>
        </a:p>
      </dgm:t>
    </dgm:pt>
    <dgm:pt modelId="{50CDB64C-B408-4294-9DB6-5EB8DE6DAB8B}" type="sibTrans" cxnId="{C6DD927D-AB31-40C5-806F-DF13D5FB68D1}">
      <dgm:prSet/>
      <dgm:spPr/>
      <dgm:t>
        <a:bodyPr/>
        <a:lstStyle/>
        <a:p>
          <a:endParaRPr lang="en-US"/>
        </a:p>
      </dgm:t>
    </dgm:pt>
    <dgm:pt modelId="{2D5245C9-EDE2-4A0A-AD7C-873661F41649}" type="pres">
      <dgm:prSet presAssocID="{B7530713-CFD7-4134-AAE7-ECBE63BD2A57}" presName="linear" presStyleCnt="0">
        <dgm:presLayoutVars>
          <dgm:animLvl val="lvl"/>
          <dgm:resizeHandles val="exact"/>
        </dgm:presLayoutVars>
      </dgm:prSet>
      <dgm:spPr/>
    </dgm:pt>
    <dgm:pt modelId="{D109FC02-4095-47FB-BCA7-A5FAA5B8EAF6}" type="pres">
      <dgm:prSet presAssocID="{F075F6AE-D7F1-479D-AFF1-1C3531A1E421}" presName="parentText" presStyleLbl="node1" presStyleIdx="0" presStyleCnt="4">
        <dgm:presLayoutVars>
          <dgm:chMax val="0"/>
          <dgm:bulletEnabled val="1"/>
        </dgm:presLayoutVars>
      </dgm:prSet>
      <dgm:spPr/>
    </dgm:pt>
    <dgm:pt modelId="{910977B1-B236-43E4-AD1A-5D229F2D82F5}" type="pres">
      <dgm:prSet presAssocID="{C7CF7448-4188-4E4C-B9E7-F3666672DA23}" presName="spacer" presStyleCnt="0"/>
      <dgm:spPr/>
    </dgm:pt>
    <dgm:pt modelId="{8947DDA9-121E-4265-BF04-4EADB34B9AD4}" type="pres">
      <dgm:prSet presAssocID="{758AE408-5AF1-4D6A-86B2-DC1F10189A02}" presName="parentText" presStyleLbl="node1" presStyleIdx="1" presStyleCnt="4">
        <dgm:presLayoutVars>
          <dgm:chMax val="0"/>
          <dgm:bulletEnabled val="1"/>
        </dgm:presLayoutVars>
      </dgm:prSet>
      <dgm:spPr/>
    </dgm:pt>
    <dgm:pt modelId="{B030720C-20A5-411B-9888-4DBCD12EAF02}" type="pres">
      <dgm:prSet presAssocID="{6F54C731-C80E-4699-B82E-9570713E947E}" presName="spacer" presStyleCnt="0"/>
      <dgm:spPr/>
    </dgm:pt>
    <dgm:pt modelId="{97D6EC47-2A00-4616-A5F2-DF2D5499E2D0}" type="pres">
      <dgm:prSet presAssocID="{1A04D274-593E-41CF-B259-CA77CD40904C}" presName="parentText" presStyleLbl="node1" presStyleIdx="2" presStyleCnt="4">
        <dgm:presLayoutVars>
          <dgm:chMax val="0"/>
          <dgm:bulletEnabled val="1"/>
        </dgm:presLayoutVars>
      </dgm:prSet>
      <dgm:spPr/>
    </dgm:pt>
    <dgm:pt modelId="{085A8030-155D-4DF4-A335-3C29C214E791}" type="pres">
      <dgm:prSet presAssocID="{8C555F96-738D-480D-AFD6-2A4580E9B7E6}" presName="spacer" presStyleCnt="0"/>
      <dgm:spPr/>
    </dgm:pt>
    <dgm:pt modelId="{2C0A4F89-6E95-4A89-A55F-333C0218112C}" type="pres">
      <dgm:prSet presAssocID="{E57F939D-2C27-4B34-B147-15F3BD6FF7A6}" presName="parentText" presStyleLbl="node1" presStyleIdx="3" presStyleCnt="4">
        <dgm:presLayoutVars>
          <dgm:chMax val="0"/>
          <dgm:bulletEnabled val="1"/>
        </dgm:presLayoutVars>
      </dgm:prSet>
      <dgm:spPr/>
    </dgm:pt>
  </dgm:ptLst>
  <dgm:cxnLst>
    <dgm:cxn modelId="{275B571B-78D7-454F-8FC1-C21B36E52A33}" srcId="{B7530713-CFD7-4134-AAE7-ECBE63BD2A57}" destId="{758AE408-5AF1-4D6A-86B2-DC1F10189A02}" srcOrd="1" destOrd="0" parTransId="{4ED9277B-283A-418D-AE86-6BE69C2B1950}" sibTransId="{6F54C731-C80E-4699-B82E-9570713E947E}"/>
    <dgm:cxn modelId="{C6DD927D-AB31-40C5-806F-DF13D5FB68D1}" srcId="{B7530713-CFD7-4134-AAE7-ECBE63BD2A57}" destId="{E57F939D-2C27-4B34-B147-15F3BD6FF7A6}" srcOrd="3" destOrd="0" parTransId="{AC2BDE17-C84D-4FA6-8B78-693C67F46864}" sibTransId="{50CDB64C-B408-4294-9DB6-5EB8DE6DAB8B}"/>
    <dgm:cxn modelId="{F998819E-3B3D-451C-8175-57CB468C2495}" srcId="{B7530713-CFD7-4134-AAE7-ECBE63BD2A57}" destId="{F075F6AE-D7F1-479D-AFF1-1C3531A1E421}" srcOrd="0" destOrd="0" parTransId="{2183828B-DDD4-4248-8B44-CFD44DADB907}" sibTransId="{C7CF7448-4188-4E4C-B9E7-F3666672DA23}"/>
    <dgm:cxn modelId="{5A95C6D2-780E-41AF-AB61-53877EBD3C3D}" type="presOf" srcId="{F075F6AE-D7F1-479D-AFF1-1C3531A1E421}" destId="{D109FC02-4095-47FB-BCA7-A5FAA5B8EAF6}" srcOrd="0" destOrd="0" presId="urn:microsoft.com/office/officeart/2005/8/layout/vList2"/>
    <dgm:cxn modelId="{4F9BFAD4-2B65-4A08-833A-A110AF55CA2A}" type="presOf" srcId="{1A04D274-593E-41CF-B259-CA77CD40904C}" destId="{97D6EC47-2A00-4616-A5F2-DF2D5499E2D0}" srcOrd="0" destOrd="0" presId="urn:microsoft.com/office/officeart/2005/8/layout/vList2"/>
    <dgm:cxn modelId="{1F33FDDC-1320-4AF2-B105-BB84E6EE12E4}" type="presOf" srcId="{E57F939D-2C27-4B34-B147-15F3BD6FF7A6}" destId="{2C0A4F89-6E95-4A89-A55F-333C0218112C}" srcOrd="0" destOrd="0" presId="urn:microsoft.com/office/officeart/2005/8/layout/vList2"/>
    <dgm:cxn modelId="{A12C00E1-ADDA-48B3-9E6D-49EB41CB7907}" type="presOf" srcId="{758AE408-5AF1-4D6A-86B2-DC1F10189A02}" destId="{8947DDA9-121E-4265-BF04-4EADB34B9AD4}" srcOrd="0" destOrd="0" presId="urn:microsoft.com/office/officeart/2005/8/layout/vList2"/>
    <dgm:cxn modelId="{38A463F0-6B66-42EB-9FFC-3ADDB152C243}" type="presOf" srcId="{B7530713-CFD7-4134-AAE7-ECBE63BD2A57}" destId="{2D5245C9-EDE2-4A0A-AD7C-873661F41649}" srcOrd="0" destOrd="0" presId="urn:microsoft.com/office/officeart/2005/8/layout/vList2"/>
    <dgm:cxn modelId="{FE4798F2-4BBA-4E7A-A449-6AED9411C3A3}" srcId="{B7530713-CFD7-4134-AAE7-ECBE63BD2A57}" destId="{1A04D274-593E-41CF-B259-CA77CD40904C}" srcOrd="2" destOrd="0" parTransId="{9DCE2744-E0B4-4B62-94B8-96FFE2F5ECCD}" sibTransId="{8C555F96-738D-480D-AFD6-2A4580E9B7E6}"/>
    <dgm:cxn modelId="{10D7C3AF-E7E1-4B0E-B403-2870D7064229}" type="presParOf" srcId="{2D5245C9-EDE2-4A0A-AD7C-873661F41649}" destId="{D109FC02-4095-47FB-BCA7-A5FAA5B8EAF6}" srcOrd="0" destOrd="0" presId="urn:microsoft.com/office/officeart/2005/8/layout/vList2"/>
    <dgm:cxn modelId="{445D67A0-20FE-493F-A32B-3104849A21E4}" type="presParOf" srcId="{2D5245C9-EDE2-4A0A-AD7C-873661F41649}" destId="{910977B1-B236-43E4-AD1A-5D229F2D82F5}" srcOrd="1" destOrd="0" presId="urn:microsoft.com/office/officeart/2005/8/layout/vList2"/>
    <dgm:cxn modelId="{9ECB9E91-079F-4240-93B0-425F5650C4C3}" type="presParOf" srcId="{2D5245C9-EDE2-4A0A-AD7C-873661F41649}" destId="{8947DDA9-121E-4265-BF04-4EADB34B9AD4}" srcOrd="2" destOrd="0" presId="urn:microsoft.com/office/officeart/2005/8/layout/vList2"/>
    <dgm:cxn modelId="{A386C84D-3077-472F-AD07-DF3B50528A89}" type="presParOf" srcId="{2D5245C9-EDE2-4A0A-AD7C-873661F41649}" destId="{B030720C-20A5-411B-9888-4DBCD12EAF02}" srcOrd="3" destOrd="0" presId="urn:microsoft.com/office/officeart/2005/8/layout/vList2"/>
    <dgm:cxn modelId="{4CF95971-C23C-4ADD-BC9A-FE9D2BABA16C}" type="presParOf" srcId="{2D5245C9-EDE2-4A0A-AD7C-873661F41649}" destId="{97D6EC47-2A00-4616-A5F2-DF2D5499E2D0}" srcOrd="4" destOrd="0" presId="urn:microsoft.com/office/officeart/2005/8/layout/vList2"/>
    <dgm:cxn modelId="{99C501F5-0075-4BEC-9B05-8EF94D554E7A}" type="presParOf" srcId="{2D5245C9-EDE2-4A0A-AD7C-873661F41649}" destId="{085A8030-155D-4DF4-A335-3C29C214E791}" srcOrd="5" destOrd="0" presId="urn:microsoft.com/office/officeart/2005/8/layout/vList2"/>
    <dgm:cxn modelId="{07F08439-72EF-4610-985B-E56F420DE608}" type="presParOf" srcId="{2D5245C9-EDE2-4A0A-AD7C-873661F41649}" destId="{2C0A4F89-6E95-4A89-A55F-333C021811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05999-CE31-40D8-A11D-E28EB33C14E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DE0EBC-3866-43AA-ABA9-4670FDC0A762}">
      <dgm:prSet/>
      <dgm:spPr/>
      <dgm:t>
        <a:bodyPr/>
        <a:lstStyle/>
        <a:p>
          <a:pPr>
            <a:lnSpc>
              <a:spcPct val="100000"/>
            </a:lnSpc>
            <a:defRPr b="1"/>
          </a:pPr>
          <a:r>
            <a:rPr lang="en-US"/>
            <a:t>Prewriting</a:t>
          </a:r>
        </a:p>
      </dgm:t>
    </dgm:pt>
    <dgm:pt modelId="{0BFE86ED-0B64-49B9-8016-E34BDC8A30F2}" type="parTrans" cxnId="{F68C53A3-40E4-4FD7-8BE9-ECDA98EE4BE2}">
      <dgm:prSet/>
      <dgm:spPr/>
      <dgm:t>
        <a:bodyPr/>
        <a:lstStyle/>
        <a:p>
          <a:endParaRPr lang="en-US"/>
        </a:p>
      </dgm:t>
    </dgm:pt>
    <dgm:pt modelId="{0E8EED88-72EE-4140-929F-7E8A2CF3ACFF}" type="sibTrans" cxnId="{F68C53A3-40E4-4FD7-8BE9-ECDA98EE4BE2}">
      <dgm:prSet/>
      <dgm:spPr/>
      <dgm:t>
        <a:bodyPr/>
        <a:lstStyle/>
        <a:p>
          <a:endParaRPr lang="en-US"/>
        </a:p>
      </dgm:t>
    </dgm:pt>
    <dgm:pt modelId="{17271760-CEB5-46E0-85CC-6C5D661283E1}">
      <dgm:prSet/>
      <dgm:spPr/>
      <dgm:t>
        <a:bodyPr/>
        <a:lstStyle/>
        <a:p>
          <a:pPr>
            <a:lnSpc>
              <a:spcPct val="100000"/>
            </a:lnSpc>
          </a:pPr>
          <a:r>
            <a:rPr lang="en-US" dirty="0"/>
            <a:t>Choosing a topic</a:t>
          </a:r>
        </a:p>
      </dgm:t>
    </dgm:pt>
    <dgm:pt modelId="{49ED811C-9598-41BB-B35E-9BE702C7C213}" type="parTrans" cxnId="{2EE319E9-4EF3-4D88-834C-A0A04F890F15}">
      <dgm:prSet/>
      <dgm:spPr/>
      <dgm:t>
        <a:bodyPr/>
        <a:lstStyle/>
        <a:p>
          <a:endParaRPr lang="en-US"/>
        </a:p>
      </dgm:t>
    </dgm:pt>
    <dgm:pt modelId="{1B5E19F5-A5A8-426A-B4CD-1E569CA6B373}" type="sibTrans" cxnId="{2EE319E9-4EF3-4D88-834C-A0A04F890F15}">
      <dgm:prSet/>
      <dgm:spPr/>
      <dgm:t>
        <a:bodyPr/>
        <a:lstStyle/>
        <a:p>
          <a:endParaRPr lang="en-US"/>
        </a:p>
      </dgm:t>
    </dgm:pt>
    <dgm:pt modelId="{3E94BF70-3752-4095-A420-2C3185519189}">
      <dgm:prSet/>
      <dgm:spPr/>
      <dgm:t>
        <a:bodyPr/>
        <a:lstStyle/>
        <a:p>
          <a:pPr>
            <a:lnSpc>
              <a:spcPct val="100000"/>
            </a:lnSpc>
          </a:pPr>
          <a:r>
            <a:rPr lang="en-US" dirty="0"/>
            <a:t>Researching</a:t>
          </a:r>
        </a:p>
        <a:p>
          <a:pPr>
            <a:lnSpc>
              <a:spcPct val="100000"/>
            </a:lnSpc>
          </a:pPr>
          <a:r>
            <a:rPr lang="en-US" dirty="0"/>
            <a:t>Planning</a:t>
          </a:r>
        </a:p>
      </dgm:t>
    </dgm:pt>
    <dgm:pt modelId="{B30A7591-FC21-4C09-B133-236B026D7F42}" type="parTrans" cxnId="{7AF371DE-DD8F-45DA-BBA6-DB9C15895457}">
      <dgm:prSet/>
      <dgm:spPr/>
      <dgm:t>
        <a:bodyPr/>
        <a:lstStyle/>
        <a:p>
          <a:endParaRPr lang="en-US"/>
        </a:p>
      </dgm:t>
    </dgm:pt>
    <dgm:pt modelId="{DDA7DB93-AF3C-4469-9BD9-A6BB9A7A0271}" type="sibTrans" cxnId="{7AF371DE-DD8F-45DA-BBA6-DB9C15895457}">
      <dgm:prSet/>
      <dgm:spPr/>
      <dgm:t>
        <a:bodyPr/>
        <a:lstStyle/>
        <a:p>
          <a:endParaRPr lang="en-US"/>
        </a:p>
      </dgm:t>
    </dgm:pt>
    <dgm:pt modelId="{695CFD52-BC6D-49FA-AD46-2EA0E01BC31B}">
      <dgm:prSet/>
      <dgm:spPr/>
      <dgm:t>
        <a:bodyPr/>
        <a:lstStyle/>
        <a:p>
          <a:pPr>
            <a:lnSpc>
              <a:spcPct val="100000"/>
            </a:lnSpc>
            <a:defRPr b="1"/>
          </a:pPr>
          <a:r>
            <a:rPr lang="en-US" dirty="0"/>
            <a:t>Drafting</a:t>
          </a:r>
        </a:p>
      </dgm:t>
    </dgm:pt>
    <dgm:pt modelId="{82704077-3FF8-4CEF-B20D-E8D924AF4DF1}" type="parTrans" cxnId="{195F74B4-14FC-49F0-AF76-35DD7AA3B7E9}">
      <dgm:prSet/>
      <dgm:spPr/>
      <dgm:t>
        <a:bodyPr/>
        <a:lstStyle/>
        <a:p>
          <a:endParaRPr lang="en-US"/>
        </a:p>
      </dgm:t>
    </dgm:pt>
    <dgm:pt modelId="{590D7EEC-2197-4A7C-9A80-9B6E2CDA9C1A}" type="sibTrans" cxnId="{195F74B4-14FC-49F0-AF76-35DD7AA3B7E9}">
      <dgm:prSet/>
      <dgm:spPr/>
      <dgm:t>
        <a:bodyPr/>
        <a:lstStyle/>
        <a:p>
          <a:endParaRPr lang="en-US"/>
        </a:p>
      </dgm:t>
    </dgm:pt>
    <dgm:pt modelId="{0572F5A0-E2B0-4DF4-BDD4-5CEDEFB9D219}">
      <dgm:prSet/>
      <dgm:spPr/>
      <dgm:t>
        <a:bodyPr/>
        <a:lstStyle/>
        <a:p>
          <a:pPr>
            <a:lnSpc>
              <a:spcPct val="100000"/>
            </a:lnSpc>
            <a:defRPr b="1"/>
          </a:pPr>
          <a:r>
            <a:rPr lang="en-US" dirty="0"/>
            <a:t>Revising and Editing</a:t>
          </a:r>
        </a:p>
      </dgm:t>
    </dgm:pt>
    <dgm:pt modelId="{D696BE5B-13D4-4599-B12E-1A187BCC8798}" type="parTrans" cxnId="{73440170-079A-4F72-9496-8153DED93D98}">
      <dgm:prSet/>
      <dgm:spPr/>
      <dgm:t>
        <a:bodyPr/>
        <a:lstStyle/>
        <a:p>
          <a:endParaRPr lang="en-US"/>
        </a:p>
      </dgm:t>
    </dgm:pt>
    <dgm:pt modelId="{B5ACE4AA-49C9-41B4-A231-539A66066F96}" type="sibTrans" cxnId="{73440170-079A-4F72-9496-8153DED93D98}">
      <dgm:prSet/>
      <dgm:spPr/>
      <dgm:t>
        <a:bodyPr/>
        <a:lstStyle/>
        <a:p>
          <a:endParaRPr lang="en-US"/>
        </a:p>
      </dgm:t>
    </dgm:pt>
    <dgm:pt modelId="{6270BA4E-8510-4A78-AE46-3022E9779288}">
      <dgm:prSet/>
      <dgm:spPr/>
      <dgm:t>
        <a:bodyPr/>
        <a:lstStyle/>
        <a:p>
          <a:pPr>
            <a:lnSpc>
              <a:spcPct val="100000"/>
            </a:lnSpc>
            <a:defRPr b="1"/>
          </a:pPr>
          <a:r>
            <a:rPr lang="en-US" dirty="0"/>
            <a:t>Publishing</a:t>
          </a:r>
        </a:p>
      </dgm:t>
    </dgm:pt>
    <dgm:pt modelId="{24220595-EB2A-4E8A-9525-8CF80609DE01}" type="parTrans" cxnId="{F5FD5B2A-21BA-4749-B0A7-D02CF22C1B79}">
      <dgm:prSet/>
      <dgm:spPr/>
      <dgm:t>
        <a:bodyPr/>
        <a:lstStyle/>
        <a:p>
          <a:endParaRPr lang="en-US"/>
        </a:p>
      </dgm:t>
    </dgm:pt>
    <dgm:pt modelId="{DFC43ABA-FCC8-430D-8DF5-57946A3C1B2D}" type="sibTrans" cxnId="{F5FD5B2A-21BA-4749-B0A7-D02CF22C1B79}">
      <dgm:prSet/>
      <dgm:spPr/>
      <dgm:t>
        <a:bodyPr/>
        <a:lstStyle/>
        <a:p>
          <a:endParaRPr lang="en-US"/>
        </a:p>
      </dgm:t>
    </dgm:pt>
    <dgm:pt modelId="{AFFE8106-9F51-4C5A-A98E-5DB01BA927AE}" type="pres">
      <dgm:prSet presAssocID="{C1805999-CE31-40D8-A11D-E28EB33C14E5}" presName="root" presStyleCnt="0">
        <dgm:presLayoutVars>
          <dgm:dir/>
          <dgm:resizeHandles val="exact"/>
        </dgm:presLayoutVars>
      </dgm:prSet>
      <dgm:spPr/>
    </dgm:pt>
    <dgm:pt modelId="{5B3363E2-78BF-465C-A05B-152C6C220AE8}" type="pres">
      <dgm:prSet presAssocID="{BBDE0EBC-3866-43AA-ABA9-4670FDC0A762}" presName="compNode" presStyleCnt="0"/>
      <dgm:spPr/>
    </dgm:pt>
    <dgm:pt modelId="{9DC3C4DE-709D-4240-A7F8-B9EFE36EB163}" type="pres">
      <dgm:prSet presAssocID="{BBDE0EBC-3866-43AA-ABA9-4670FDC0A7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61C80D4-0B15-4B03-B4A8-8850FDC887B0}" type="pres">
      <dgm:prSet presAssocID="{BBDE0EBC-3866-43AA-ABA9-4670FDC0A762}" presName="iconSpace" presStyleCnt="0"/>
      <dgm:spPr/>
    </dgm:pt>
    <dgm:pt modelId="{761C866F-5E25-48B5-B406-94ABB4E21ADE}" type="pres">
      <dgm:prSet presAssocID="{BBDE0EBC-3866-43AA-ABA9-4670FDC0A762}" presName="parTx" presStyleLbl="revTx" presStyleIdx="0" presStyleCnt="8">
        <dgm:presLayoutVars>
          <dgm:chMax val="0"/>
          <dgm:chPref val="0"/>
        </dgm:presLayoutVars>
      </dgm:prSet>
      <dgm:spPr/>
    </dgm:pt>
    <dgm:pt modelId="{9023A347-DF50-4B68-B979-049FD22E2B53}" type="pres">
      <dgm:prSet presAssocID="{BBDE0EBC-3866-43AA-ABA9-4670FDC0A762}" presName="txSpace" presStyleCnt="0"/>
      <dgm:spPr/>
    </dgm:pt>
    <dgm:pt modelId="{2264DD3C-BDD7-4128-9CDE-766D234F22FB}" type="pres">
      <dgm:prSet presAssocID="{BBDE0EBC-3866-43AA-ABA9-4670FDC0A762}" presName="desTx" presStyleLbl="revTx" presStyleIdx="1" presStyleCnt="8">
        <dgm:presLayoutVars/>
      </dgm:prSet>
      <dgm:spPr/>
    </dgm:pt>
    <dgm:pt modelId="{81DE55B7-D7A6-4F1A-8450-92CA72F47A80}" type="pres">
      <dgm:prSet presAssocID="{0E8EED88-72EE-4140-929F-7E8A2CF3ACFF}" presName="sibTrans" presStyleCnt="0"/>
      <dgm:spPr/>
    </dgm:pt>
    <dgm:pt modelId="{8EA07A4B-51FD-4DEF-A2BE-E4264E493BC6}" type="pres">
      <dgm:prSet presAssocID="{695CFD52-BC6D-49FA-AD46-2EA0E01BC31B}" presName="compNode" presStyleCnt="0"/>
      <dgm:spPr/>
    </dgm:pt>
    <dgm:pt modelId="{E290E9BA-1C34-48DD-9CD0-62B1FBE06691}" type="pres">
      <dgm:prSet presAssocID="{695CFD52-BC6D-49FA-AD46-2EA0E01BC3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73D7A85-9B31-4560-B8B0-C5EBCF4ED479}" type="pres">
      <dgm:prSet presAssocID="{695CFD52-BC6D-49FA-AD46-2EA0E01BC31B}" presName="iconSpace" presStyleCnt="0"/>
      <dgm:spPr/>
    </dgm:pt>
    <dgm:pt modelId="{D9563E5D-9EA8-4E7E-9261-CA52E8B76FF3}" type="pres">
      <dgm:prSet presAssocID="{695CFD52-BC6D-49FA-AD46-2EA0E01BC31B}" presName="parTx" presStyleLbl="revTx" presStyleIdx="2" presStyleCnt="8">
        <dgm:presLayoutVars>
          <dgm:chMax val="0"/>
          <dgm:chPref val="0"/>
        </dgm:presLayoutVars>
      </dgm:prSet>
      <dgm:spPr/>
    </dgm:pt>
    <dgm:pt modelId="{EE114C49-4CF9-402A-81F0-6EFC699ADC23}" type="pres">
      <dgm:prSet presAssocID="{695CFD52-BC6D-49FA-AD46-2EA0E01BC31B}" presName="txSpace" presStyleCnt="0"/>
      <dgm:spPr/>
    </dgm:pt>
    <dgm:pt modelId="{97D64002-C65B-4B94-9DA8-EC0134164D9B}" type="pres">
      <dgm:prSet presAssocID="{695CFD52-BC6D-49FA-AD46-2EA0E01BC31B}" presName="desTx" presStyleLbl="revTx" presStyleIdx="3" presStyleCnt="8">
        <dgm:presLayoutVars/>
      </dgm:prSet>
      <dgm:spPr/>
    </dgm:pt>
    <dgm:pt modelId="{D54854DA-EF51-443D-A48E-5DA9762C5043}" type="pres">
      <dgm:prSet presAssocID="{590D7EEC-2197-4A7C-9A80-9B6E2CDA9C1A}" presName="sibTrans" presStyleCnt="0"/>
      <dgm:spPr/>
    </dgm:pt>
    <dgm:pt modelId="{0480F3D0-D2EE-4A9D-A4A5-9BEDFE45019B}" type="pres">
      <dgm:prSet presAssocID="{0572F5A0-E2B0-4DF4-BDD4-5CEDEFB9D219}" presName="compNode" presStyleCnt="0"/>
      <dgm:spPr/>
    </dgm:pt>
    <dgm:pt modelId="{138D00F3-69F0-4C49-8595-22A7D22409C7}" type="pres">
      <dgm:prSet presAssocID="{0572F5A0-E2B0-4DF4-BDD4-5CEDEFB9D2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AA052254-3362-48EA-B532-7FA9A335084A}" type="pres">
      <dgm:prSet presAssocID="{0572F5A0-E2B0-4DF4-BDD4-5CEDEFB9D219}" presName="iconSpace" presStyleCnt="0"/>
      <dgm:spPr/>
    </dgm:pt>
    <dgm:pt modelId="{D27214BB-AB9D-40D3-885F-19BC23851D3F}" type="pres">
      <dgm:prSet presAssocID="{0572F5A0-E2B0-4DF4-BDD4-5CEDEFB9D219}" presName="parTx" presStyleLbl="revTx" presStyleIdx="4" presStyleCnt="8">
        <dgm:presLayoutVars>
          <dgm:chMax val="0"/>
          <dgm:chPref val="0"/>
        </dgm:presLayoutVars>
      </dgm:prSet>
      <dgm:spPr/>
    </dgm:pt>
    <dgm:pt modelId="{6A990D21-F96C-41F6-A420-D9655AA66AAD}" type="pres">
      <dgm:prSet presAssocID="{0572F5A0-E2B0-4DF4-BDD4-5CEDEFB9D219}" presName="txSpace" presStyleCnt="0"/>
      <dgm:spPr/>
    </dgm:pt>
    <dgm:pt modelId="{2FE5C426-5644-45E4-BBE9-6CA770A01EA0}" type="pres">
      <dgm:prSet presAssocID="{0572F5A0-E2B0-4DF4-BDD4-5CEDEFB9D219}" presName="desTx" presStyleLbl="revTx" presStyleIdx="5" presStyleCnt="8">
        <dgm:presLayoutVars/>
      </dgm:prSet>
      <dgm:spPr/>
    </dgm:pt>
    <dgm:pt modelId="{6E06361A-45ED-498E-90DA-6E313F348626}" type="pres">
      <dgm:prSet presAssocID="{B5ACE4AA-49C9-41B4-A231-539A66066F96}" presName="sibTrans" presStyleCnt="0"/>
      <dgm:spPr/>
    </dgm:pt>
    <dgm:pt modelId="{03E55188-9AD3-49A1-88EE-7FBD78884053}" type="pres">
      <dgm:prSet presAssocID="{6270BA4E-8510-4A78-AE46-3022E9779288}" presName="compNode" presStyleCnt="0"/>
      <dgm:spPr/>
    </dgm:pt>
    <dgm:pt modelId="{EA82EE5E-4EA5-4EAA-9E63-EAED022CF7D1}" type="pres">
      <dgm:prSet presAssocID="{6270BA4E-8510-4A78-AE46-3022E97792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aptop"/>
        </a:ext>
      </dgm:extLst>
    </dgm:pt>
    <dgm:pt modelId="{64F81441-B74A-4700-8EC1-5B0B5BA63F04}" type="pres">
      <dgm:prSet presAssocID="{6270BA4E-8510-4A78-AE46-3022E9779288}" presName="iconSpace" presStyleCnt="0"/>
      <dgm:spPr/>
    </dgm:pt>
    <dgm:pt modelId="{C785209E-A220-459D-BD2B-EA7C5CFBFEB0}" type="pres">
      <dgm:prSet presAssocID="{6270BA4E-8510-4A78-AE46-3022E9779288}" presName="parTx" presStyleLbl="revTx" presStyleIdx="6" presStyleCnt="8">
        <dgm:presLayoutVars>
          <dgm:chMax val="0"/>
          <dgm:chPref val="0"/>
        </dgm:presLayoutVars>
      </dgm:prSet>
      <dgm:spPr/>
    </dgm:pt>
    <dgm:pt modelId="{79A3BE4D-7645-4903-B895-C5D688AD4811}" type="pres">
      <dgm:prSet presAssocID="{6270BA4E-8510-4A78-AE46-3022E9779288}" presName="txSpace" presStyleCnt="0"/>
      <dgm:spPr/>
    </dgm:pt>
    <dgm:pt modelId="{3E0F0BE3-4AC6-4CAA-897A-D13DE105C552}" type="pres">
      <dgm:prSet presAssocID="{6270BA4E-8510-4A78-AE46-3022E9779288}" presName="desTx" presStyleLbl="revTx" presStyleIdx="7" presStyleCnt="8">
        <dgm:presLayoutVars/>
      </dgm:prSet>
      <dgm:spPr/>
    </dgm:pt>
  </dgm:ptLst>
  <dgm:cxnLst>
    <dgm:cxn modelId="{F5FD5B2A-21BA-4749-B0A7-D02CF22C1B79}" srcId="{C1805999-CE31-40D8-A11D-E28EB33C14E5}" destId="{6270BA4E-8510-4A78-AE46-3022E9779288}" srcOrd="3" destOrd="0" parTransId="{24220595-EB2A-4E8A-9525-8CF80609DE01}" sibTransId="{DFC43ABA-FCC8-430D-8DF5-57946A3C1B2D}"/>
    <dgm:cxn modelId="{73440170-079A-4F72-9496-8153DED93D98}" srcId="{C1805999-CE31-40D8-A11D-E28EB33C14E5}" destId="{0572F5A0-E2B0-4DF4-BDD4-5CEDEFB9D219}" srcOrd="2" destOrd="0" parTransId="{D696BE5B-13D4-4599-B12E-1A187BCC8798}" sibTransId="{B5ACE4AA-49C9-41B4-A231-539A66066F96}"/>
    <dgm:cxn modelId="{656C2A50-640A-4134-A211-AADD6B8432BD}" type="presOf" srcId="{0572F5A0-E2B0-4DF4-BDD4-5CEDEFB9D219}" destId="{D27214BB-AB9D-40D3-885F-19BC23851D3F}" srcOrd="0" destOrd="0" presId="urn:microsoft.com/office/officeart/2018/5/layout/CenteredIconLabelDescriptionList"/>
    <dgm:cxn modelId="{F2D39093-929B-441F-97BA-C08202BB2CC9}" type="presOf" srcId="{695CFD52-BC6D-49FA-AD46-2EA0E01BC31B}" destId="{D9563E5D-9EA8-4E7E-9261-CA52E8B76FF3}" srcOrd="0" destOrd="0" presId="urn:microsoft.com/office/officeart/2018/5/layout/CenteredIconLabelDescriptionList"/>
    <dgm:cxn modelId="{BA0228A1-84C6-49F7-B2BB-79DDD7670181}" type="presOf" srcId="{3E94BF70-3752-4095-A420-2C3185519189}" destId="{2264DD3C-BDD7-4128-9CDE-766D234F22FB}" srcOrd="0" destOrd="1" presId="urn:microsoft.com/office/officeart/2018/5/layout/CenteredIconLabelDescriptionList"/>
    <dgm:cxn modelId="{F68C53A3-40E4-4FD7-8BE9-ECDA98EE4BE2}" srcId="{C1805999-CE31-40D8-A11D-E28EB33C14E5}" destId="{BBDE0EBC-3866-43AA-ABA9-4670FDC0A762}" srcOrd="0" destOrd="0" parTransId="{0BFE86ED-0B64-49B9-8016-E34BDC8A30F2}" sibTransId="{0E8EED88-72EE-4140-929F-7E8A2CF3ACFF}"/>
    <dgm:cxn modelId="{195F74B4-14FC-49F0-AF76-35DD7AA3B7E9}" srcId="{C1805999-CE31-40D8-A11D-E28EB33C14E5}" destId="{695CFD52-BC6D-49FA-AD46-2EA0E01BC31B}" srcOrd="1" destOrd="0" parTransId="{82704077-3FF8-4CEF-B20D-E8D924AF4DF1}" sibTransId="{590D7EEC-2197-4A7C-9A80-9B6E2CDA9C1A}"/>
    <dgm:cxn modelId="{0E1EBBB7-FAC8-471C-AC41-B1E9D9B098E7}" type="presOf" srcId="{BBDE0EBC-3866-43AA-ABA9-4670FDC0A762}" destId="{761C866F-5E25-48B5-B406-94ABB4E21ADE}" srcOrd="0" destOrd="0" presId="urn:microsoft.com/office/officeart/2018/5/layout/CenteredIconLabelDescriptionList"/>
    <dgm:cxn modelId="{43CB8BB8-053C-4303-9A68-4A74041E87A7}" type="presOf" srcId="{17271760-CEB5-46E0-85CC-6C5D661283E1}" destId="{2264DD3C-BDD7-4128-9CDE-766D234F22FB}" srcOrd="0" destOrd="0" presId="urn:microsoft.com/office/officeart/2018/5/layout/CenteredIconLabelDescriptionList"/>
    <dgm:cxn modelId="{7AF371DE-DD8F-45DA-BBA6-DB9C15895457}" srcId="{BBDE0EBC-3866-43AA-ABA9-4670FDC0A762}" destId="{3E94BF70-3752-4095-A420-2C3185519189}" srcOrd="1" destOrd="0" parTransId="{B30A7591-FC21-4C09-B133-236B026D7F42}" sibTransId="{DDA7DB93-AF3C-4469-9BD9-A6BB9A7A0271}"/>
    <dgm:cxn modelId="{2EE319E9-4EF3-4D88-834C-A0A04F890F15}" srcId="{BBDE0EBC-3866-43AA-ABA9-4670FDC0A762}" destId="{17271760-CEB5-46E0-85CC-6C5D661283E1}" srcOrd="0" destOrd="0" parTransId="{49ED811C-9598-41BB-B35E-9BE702C7C213}" sibTransId="{1B5E19F5-A5A8-426A-B4CD-1E569CA6B373}"/>
    <dgm:cxn modelId="{28A05BEA-C365-41E2-8972-73A1E5ECAE1F}" type="presOf" srcId="{6270BA4E-8510-4A78-AE46-3022E9779288}" destId="{C785209E-A220-459D-BD2B-EA7C5CFBFEB0}" srcOrd="0" destOrd="0" presId="urn:microsoft.com/office/officeart/2018/5/layout/CenteredIconLabelDescriptionList"/>
    <dgm:cxn modelId="{FC60D4F7-CE34-4419-B931-74EB6C8F5546}" type="presOf" srcId="{C1805999-CE31-40D8-A11D-E28EB33C14E5}" destId="{AFFE8106-9F51-4C5A-A98E-5DB01BA927AE}" srcOrd="0" destOrd="0" presId="urn:microsoft.com/office/officeart/2018/5/layout/CenteredIconLabelDescriptionList"/>
    <dgm:cxn modelId="{1C9E4006-4331-4E48-BA21-C4396CD37B54}" type="presParOf" srcId="{AFFE8106-9F51-4C5A-A98E-5DB01BA927AE}" destId="{5B3363E2-78BF-465C-A05B-152C6C220AE8}" srcOrd="0" destOrd="0" presId="urn:microsoft.com/office/officeart/2018/5/layout/CenteredIconLabelDescriptionList"/>
    <dgm:cxn modelId="{2D5B61F2-29DE-4D4E-BE29-FB6FA21F58A8}" type="presParOf" srcId="{5B3363E2-78BF-465C-A05B-152C6C220AE8}" destId="{9DC3C4DE-709D-4240-A7F8-B9EFE36EB163}" srcOrd="0" destOrd="0" presId="urn:microsoft.com/office/officeart/2018/5/layout/CenteredIconLabelDescriptionList"/>
    <dgm:cxn modelId="{3BADD821-C81C-48C8-AC67-D44F2F7EA3D5}" type="presParOf" srcId="{5B3363E2-78BF-465C-A05B-152C6C220AE8}" destId="{E61C80D4-0B15-4B03-B4A8-8850FDC887B0}" srcOrd="1" destOrd="0" presId="urn:microsoft.com/office/officeart/2018/5/layout/CenteredIconLabelDescriptionList"/>
    <dgm:cxn modelId="{8CCE36C7-9B20-4BBD-AADB-41EC0A370A4E}" type="presParOf" srcId="{5B3363E2-78BF-465C-A05B-152C6C220AE8}" destId="{761C866F-5E25-48B5-B406-94ABB4E21ADE}" srcOrd="2" destOrd="0" presId="urn:microsoft.com/office/officeart/2018/5/layout/CenteredIconLabelDescriptionList"/>
    <dgm:cxn modelId="{9168EB14-32A0-4EA3-A7E8-ACC9E26CAAA8}" type="presParOf" srcId="{5B3363E2-78BF-465C-A05B-152C6C220AE8}" destId="{9023A347-DF50-4B68-B979-049FD22E2B53}" srcOrd="3" destOrd="0" presId="urn:microsoft.com/office/officeart/2018/5/layout/CenteredIconLabelDescriptionList"/>
    <dgm:cxn modelId="{7BF4C7B3-641D-40CB-ADFA-A9C0B0E41449}" type="presParOf" srcId="{5B3363E2-78BF-465C-A05B-152C6C220AE8}" destId="{2264DD3C-BDD7-4128-9CDE-766D234F22FB}" srcOrd="4" destOrd="0" presId="urn:microsoft.com/office/officeart/2018/5/layout/CenteredIconLabelDescriptionList"/>
    <dgm:cxn modelId="{37E15E91-EBD1-412B-B724-7CC89160DD60}" type="presParOf" srcId="{AFFE8106-9F51-4C5A-A98E-5DB01BA927AE}" destId="{81DE55B7-D7A6-4F1A-8450-92CA72F47A80}" srcOrd="1" destOrd="0" presId="urn:microsoft.com/office/officeart/2018/5/layout/CenteredIconLabelDescriptionList"/>
    <dgm:cxn modelId="{46FABF2A-BC52-4BC0-A0E9-A343A8FDB38C}" type="presParOf" srcId="{AFFE8106-9F51-4C5A-A98E-5DB01BA927AE}" destId="{8EA07A4B-51FD-4DEF-A2BE-E4264E493BC6}" srcOrd="2" destOrd="0" presId="urn:microsoft.com/office/officeart/2018/5/layout/CenteredIconLabelDescriptionList"/>
    <dgm:cxn modelId="{5B9E7433-FFBA-4A3A-91B6-4191C8EE8EBE}" type="presParOf" srcId="{8EA07A4B-51FD-4DEF-A2BE-E4264E493BC6}" destId="{E290E9BA-1C34-48DD-9CD0-62B1FBE06691}" srcOrd="0" destOrd="0" presId="urn:microsoft.com/office/officeart/2018/5/layout/CenteredIconLabelDescriptionList"/>
    <dgm:cxn modelId="{DA08F660-1BA2-4CED-A692-6EF76B125A4C}" type="presParOf" srcId="{8EA07A4B-51FD-4DEF-A2BE-E4264E493BC6}" destId="{673D7A85-9B31-4560-B8B0-C5EBCF4ED479}" srcOrd="1" destOrd="0" presId="urn:microsoft.com/office/officeart/2018/5/layout/CenteredIconLabelDescriptionList"/>
    <dgm:cxn modelId="{02AFA67F-5628-43E3-85D0-FCD8C49CD62A}" type="presParOf" srcId="{8EA07A4B-51FD-4DEF-A2BE-E4264E493BC6}" destId="{D9563E5D-9EA8-4E7E-9261-CA52E8B76FF3}" srcOrd="2" destOrd="0" presId="urn:microsoft.com/office/officeart/2018/5/layout/CenteredIconLabelDescriptionList"/>
    <dgm:cxn modelId="{2F302C8B-7F98-4D1E-9135-0AA059579835}" type="presParOf" srcId="{8EA07A4B-51FD-4DEF-A2BE-E4264E493BC6}" destId="{EE114C49-4CF9-402A-81F0-6EFC699ADC23}" srcOrd="3" destOrd="0" presId="urn:microsoft.com/office/officeart/2018/5/layout/CenteredIconLabelDescriptionList"/>
    <dgm:cxn modelId="{066D7232-86D8-4609-AFAA-11BB896EF397}" type="presParOf" srcId="{8EA07A4B-51FD-4DEF-A2BE-E4264E493BC6}" destId="{97D64002-C65B-4B94-9DA8-EC0134164D9B}" srcOrd="4" destOrd="0" presId="urn:microsoft.com/office/officeart/2018/5/layout/CenteredIconLabelDescriptionList"/>
    <dgm:cxn modelId="{0881FD2E-6062-48FE-95CD-87EBA643C8AE}" type="presParOf" srcId="{AFFE8106-9F51-4C5A-A98E-5DB01BA927AE}" destId="{D54854DA-EF51-443D-A48E-5DA9762C5043}" srcOrd="3" destOrd="0" presId="urn:microsoft.com/office/officeart/2018/5/layout/CenteredIconLabelDescriptionList"/>
    <dgm:cxn modelId="{B289228B-A3F3-43EE-A926-E5DDFC4D9BC2}" type="presParOf" srcId="{AFFE8106-9F51-4C5A-A98E-5DB01BA927AE}" destId="{0480F3D0-D2EE-4A9D-A4A5-9BEDFE45019B}" srcOrd="4" destOrd="0" presId="urn:microsoft.com/office/officeart/2018/5/layout/CenteredIconLabelDescriptionList"/>
    <dgm:cxn modelId="{B79B82A8-AF51-456D-AA45-4F64ED91F5FE}" type="presParOf" srcId="{0480F3D0-D2EE-4A9D-A4A5-9BEDFE45019B}" destId="{138D00F3-69F0-4C49-8595-22A7D22409C7}" srcOrd="0" destOrd="0" presId="urn:microsoft.com/office/officeart/2018/5/layout/CenteredIconLabelDescriptionList"/>
    <dgm:cxn modelId="{4FCCACA0-09EB-46F7-8AED-87CDC70FC959}" type="presParOf" srcId="{0480F3D0-D2EE-4A9D-A4A5-9BEDFE45019B}" destId="{AA052254-3362-48EA-B532-7FA9A335084A}" srcOrd="1" destOrd="0" presId="urn:microsoft.com/office/officeart/2018/5/layout/CenteredIconLabelDescriptionList"/>
    <dgm:cxn modelId="{C67AC1BD-F22E-41E5-B532-39CBC02AEB87}" type="presParOf" srcId="{0480F3D0-D2EE-4A9D-A4A5-9BEDFE45019B}" destId="{D27214BB-AB9D-40D3-885F-19BC23851D3F}" srcOrd="2" destOrd="0" presId="urn:microsoft.com/office/officeart/2018/5/layout/CenteredIconLabelDescriptionList"/>
    <dgm:cxn modelId="{C085DE2A-6BA0-4231-864C-DFFE1B3499D6}" type="presParOf" srcId="{0480F3D0-D2EE-4A9D-A4A5-9BEDFE45019B}" destId="{6A990D21-F96C-41F6-A420-D9655AA66AAD}" srcOrd="3" destOrd="0" presId="urn:microsoft.com/office/officeart/2018/5/layout/CenteredIconLabelDescriptionList"/>
    <dgm:cxn modelId="{C6A52041-9A46-4BD2-9E7D-F457B39A0231}" type="presParOf" srcId="{0480F3D0-D2EE-4A9D-A4A5-9BEDFE45019B}" destId="{2FE5C426-5644-45E4-BBE9-6CA770A01EA0}" srcOrd="4" destOrd="0" presId="urn:microsoft.com/office/officeart/2018/5/layout/CenteredIconLabelDescriptionList"/>
    <dgm:cxn modelId="{22D70518-A1F1-4BCE-86D5-655425F68C0E}" type="presParOf" srcId="{AFFE8106-9F51-4C5A-A98E-5DB01BA927AE}" destId="{6E06361A-45ED-498E-90DA-6E313F348626}" srcOrd="5" destOrd="0" presId="urn:microsoft.com/office/officeart/2018/5/layout/CenteredIconLabelDescriptionList"/>
    <dgm:cxn modelId="{CF19D6CE-7669-4314-BE62-78E1A7F98EFD}" type="presParOf" srcId="{AFFE8106-9F51-4C5A-A98E-5DB01BA927AE}" destId="{03E55188-9AD3-49A1-88EE-7FBD78884053}" srcOrd="6" destOrd="0" presId="urn:microsoft.com/office/officeart/2018/5/layout/CenteredIconLabelDescriptionList"/>
    <dgm:cxn modelId="{1417BAC9-2081-43AF-BF53-36A5D194D4E0}" type="presParOf" srcId="{03E55188-9AD3-49A1-88EE-7FBD78884053}" destId="{EA82EE5E-4EA5-4EAA-9E63-EAED022CF7D1}" srcOrd="0" destOrd="0" presId="urn:microsoft.com/office/officeart/2018/5/layout/CenteredIconLabelDescriptionList"/>
    <dgm:cxn modelId="{E47DD12C-447B-4766-8E70-7F6F378E1E5B}" type="presParOf" srcId="{03E55188-9AD3-49A1-88EE-7FBD78884053}" destId="{64F81441-B74A-4700-8EC1-5B0B5BA63F04}" srcOrd="1" destOrd="0" presId="urn:microsoft.com/office/officeart/2018/5/layout/CenteredIconLabelDescriptionList"/>
    <dgm:cxn modelId="{E9BCE625-2391-432C-8A70-75CD8F06A223}" type="presParOf" srcId="{03E55188-9AD3-49A1-88EE-7FBD78884053}" destId="{C785209E-A220-459D-BD2B-EA7C5CFBFEB0}" srcOrd="2" destOrd="0" presId="urn:microsoft.com/office/officeart/2018/5/layout/CenteredIconLabelDescriptionList"/>
    <dgm:cxn modelId="{B9CF8531-869C-4011-8AA7-B25A096A3656}" type="presParOf" srcId="{03E55188-9AD3-49A1-88EE-7FBD78884053}" destId="{79A3BE4D-7645-4903-B895-C5D688AD4811}" srcOrd="3" destOrd="0" presId="urn:microsoft.com/office/officeart/2018/5/layout/CenteredIconLabelDescriptionList"/>
    <dgm:cxn modelId="{B7F9742E-1EB9-4A4B-886B-6BF60E4B00C9}" type="presParOf" srcId="{03E55188-9AD3-49A1-88EE-7FBD78884053}" destId="{3E0F0BE3-4AC6-4CAA-897A-D13DE105C55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FC02-4095-47FB-BCA7-A5FAA5B8EAF6}">
      <dsp:nvSpPr>
        <dsp:cNvPr id="0" name=""/>
        <dsp:cNvSpPr/>
      </dsp:nvSpPr>
      <dsp:spPr>
        <a:xfrm>
          <a:off x="0" y="66309"/>
          <a:ext cx="6832212" cy="12355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essays have an introduction that includes a hook and a statement of the writer’s opinion on the topic.</a:t>
          </a:r>
        </a:p>
      </dsp:txBody>
      <dsp:txXfrm>
        <a:off x="60313" y="126622"/>
        <a:ext cx="6711586" cy="1114894"/>
      </dsp:txXfrm>
    </dsp:sp>
    <dsp:sp modelId="{8947DDA9-121E-4265-BF04-4EADB34B9AD4}">
      <dsp:nvSpPr>
        <dsp:cNvPr id="0" name=""/>
        <dsp:cNvSpPr/>
      </dsp:nvSpPr>
      <dsp:spPr>
        <a:xfrm>
          <a:off x="0" y="1365189"/>
          <a:ext cx="6832212" cy="1235520"/>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There are at least three supporting arguments for the writer’s opinion (each argument has its own paragraph).</a:t>
          </a:r>
        </a:p>
      </dsp:txBody>
      <dsp:txXfrm>
        <a:off x="60313" y="1425502"/>
        <a:ext cx="6711586" cy="1114894"/>
      </dsp:txXfrm>
    </dsp:sp>
    <dsp:sp modelId="{97D6EC47-2A00-4616-A5F2-DF2D5499E2D0}">
      <dsp:nvSpPr>
        <dsp:cNvPr id="0" name=""/>
        <dsp:cNvSpPr/>
      </dsp:nvSpPr>
      <dsp:spPr>
        <a:xfrm>
          <a:off x="0" y="2664069"/>
          <a:ext cx="6832212" cy="1235520"/>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conclusion is interesting and leaves the reader thinking.</a:t>
          </a:r>
        </a:p>
      </dsp:txBody>
      <dsp:txXfrm>
        <a:off x="60313" y="2724382"/>
        <a:ext cx="6711586" cy="1114894"/>
      </dsp:txXfrm>
    </dsp:sp>
    <dsp:sp modelId="{2C0A4F89-6E95-4A89-A55F-333C0218112C}">
      <dsp:nvSpPr>
        <dsp:cNvPr id="0" name=""/>
        <dsp:cNvSpPr/>
      </dsp:nvSpPr>
      <dsp:spPr>
        <a:xfrm>
          <a:off x="0" y="3962949"/>
          <a:ext cx="6832212" cy="12355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writers have included evidence from online resources to support their opinions.</a:t>
          </a:r>
        </a:p>
      </dsp:txBody>
      <dsp:txXfrm>
        <a:off x="60313" y="4023262"/>
        <a:ext cx="6711586" cy="111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C4DE-709D-4240-A7F8-B9EFE36EB163}">
      <dsp:nvSpPr>
        <dsp:cNvPr id="0" name=""/>
        <dsp:cNvSpPr/>
      </dsp:nvSpPr>
      <dsp:spPr>
        <a:xfrm>
          <a:off x="747833" y="470260"/>
          <a:ext cx="792139" cy="792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1C866F-5E25-48B5-B406-94ABB4E21ADE}">
      <dsp:nvSpPr>
        <dsp:cNvPr id="0" name=""/>
        <dsp:cNvSpPr/>
      </dsp:nvSpPr>
      <dsp:spPr>
        <a:xfrm>
          <a:off x="12275"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Prewriting</a:t>
          </a:r>
        </a:p>
      </dsp:txBody>
      <dsp:txXfrm>
        <a:off x="12275" y="1349323"/>
        <a:ext cx="2263256" cy="339488"/>
      </dsp:txXfrm>
    </dsp:sp>
    <dsp:sp modelId="{2264DD3C-BDD7-4128-9CDE-766D234F22FB}">
      <dsp:nvSpPr>
        <dsp:cNvPr id="0" name=""/>
        <dsp:cNvSpPr/>
      </dsp:nvSpPr>
      <dsp:spPr>
        <a:xfrm>
          <a:off x="12275"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Choosing a topic</a:t>
          </a:r>
        </a:p>
        <a:p>
          <a:pPr marL="0" lvl="0" indent="0" algn="ctr" defTabSz="577850">
            <a:lnSpc>
              <a:spcPct val="100000"/>
            </a:lnSpc>
            <a:spcBef>
              <a:spcPct val="0"/>
            </a:spcBef>
            <a:spcAft>
              <a:spcPct val="35000"/>
            </a:spcAft>
            <a:buNone/>
          </a:pPr>
          <a:r>
            <a:rPr lang="en-US" sz="1300" kern="1200" dirty="0"/>
            <a:t>Researching</a:t>
          </a:r>
        </a:p>
        <a:p>
          <a:pPr marL="0" lvl="0" indent="0" algn="ctr" defTabSz="577850">
            <a:lnSpc>
              <a:spcPct val="100000"/>
            </a:lnSpc>
            <a:spcBef>
              <a:spcPct val="0"/>
            </a:spcBef>
            <a:spcAft>
              <a:spcPct val="35000"/>
            </a:spcAft>
            <a:buNone/>
          </a:pPr>
          <a:r>
            <a:rPr lang="en-US" sz="1300" kern="1200" dirty="0"/>
            <a:t>Planning</a:t>
          </a:r>
        </a:p>
      </dsp:txBody>
      <dsp:txXfrm>
        <a:off x="12275" y="1729241"/>
        <a:ext cx="2263256" cy="762494"/>
      </dsp:txXfrm>
    </dsp:sp>
    <dsp:sp modelId="{E290E9BA-1C34-48DD-9CD0-62B1FBE06691}">
      <dsp:nvSpPr>
        <dsp:cNvPr id="0" name=""/>
        <dsp:cNvSpPr/>
      </dsp:nvSpPr>
      <dsp:spPr>
        <a:xfrm>
          <a:off x="3407160" y="470260"/>
          <a:ext cx="792139" cy="792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563E5D-9EA8-4E7E-9261-CA52E8B76FF3}">
      <dsp:nvSpPr>
        <dsp:cNvPr id="0" name=""/>
        <dsp:cNvSpPr/>
      </dsp:nvSpPr>
      <dsp:spPr>
        <a:xfrm>
          <a:off x="2671601"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Drafting</a:t>
          </a:r>
        </a:p>
      </dsp:txBody>
      <dsp:txXfrm>
        <a:off x="2671601" y="1349323"/>
        <a:ext cx="2263256" cy="339488"/>
      </dsp:txXfrm>
    </dsp:sp>
    <dsp:sp modelId="{97D64002-C65B-4B94-9DA8-EC0134164D9B}">
      <dsp:nvSpPr>
        <dsp:cNvPr id="0" name=""/>
        <dsp:cNvSpPr/>
      </dsp:nvSpPr>
      <dsp:spPr>
        <a:xfrm>
          <a:off x="2671601"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 modelId="{138D00F3-69F0-4C49-8595-22A7D22409C7}">
      <dsp:nvSpPr>
        <dsp:cNvPr id="0" name=""/>
        <dsp:cNvSpPr/>
      </dsp:nvSpPr>
      <dsp:spPr>
        <a:xfrm>
          <a:off x="6066486" y="470260"/>
          <a:ext cx="792139" cy="792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7214BB-AB9D-40D3-885F-19BC23851D3F}">
      <dsp:nvSpPr>
        <dsp:cNvPr id="0" name=""/>
        <dsp:cNvSpPr/>
      </dsp:nvSpPr>
      <dsp:spPr>
        <a:xfrm>
          <a:off x="5330927"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Revising and Editing</a:t>
          </a:r>
        </a:p>
      </dsp:txBody>
      <dsp:txXfrm>
        <a:off x="5330927" y="1349323"/>
        <a:ext cx="2263256" cy="339488"/>
      </dsp:txXfrm>
    </dsp:sp>
    <dsp:sp modelId="{2FE5C426-5644-45E4-BBE9-6CA770A01EA0}">
      <dsp:nvSpPr>
        <dsp:cNvPr id="0" name=""/>
        <dsp:cNvSpPr/>
      </dsp:nvSpPr>
      <dsp:spPr>
        <a:xfrm>
          <a:off x="5330927"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 modelId="{EA82EE5E-4EA5-4EAA-9E63-EAED022CF7D1}">
      <dsp:nvSpPr>
        <dsp:cNvPr id="0" name=""/>
        <dsp:cNvSpPr/>
      </dsp:nvSpPr>
      <dsp:spPr>
        <a:xfrm>
          <a:off x="8725812" y="470260"/>
          <a:ext cx="792139" cy="792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85209E-A220-459D-BD2B-EA7C5CFBFEB0}">
      <dsp:nvSpPr>
        <dsp:cNvPr id="0" name=""/>
        <dsp:cNvSpPr/>
      </dsp:nvSpPr>
      <dsp:spPr>
        <a:xfrm>
          <a:off x="7990254" y="134932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Publishing</a:t>
          </a:r>
        </a:p>
      </dsp:txBody>
      <dsp:txXfrm>
        <a:off x="7990254" y="1349323"/>
        <a:ext cx="2263256" cy="339488"/>
      </dsp:txXfrm>
    </dsp:sp>
    <dsp:sp modelId="{3E0F0BE3-4AC6-4CAA-897A-D13DE105C552}">
      <dsp:nvSpPr>
        <dsp:cNvPr id="0" name=""/>
        <dsp:cNvSpPr/>
      </dsp:nvSpPr>
      <dsp:spPr>
        <a:xfrm>
          <a:off x="7990254" y="1729241"/>
          <a:ext cx="2263256" cy="76249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DF629-FFBA-468A-B3E9-05CFA256AEAF}"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863AB-7EAA-4949-9EE4-6B7711C4791F}" type="slidenum">
              <a:rPr lang="en-US" smtClean="0"/>
              <a:t>‹#›</a:t>
            </a:fld>
            <a:endParaRPr lang="en-US"/>
          </a:p>
        </p:txBody>
      </p:sp>
    </p:spTree>
    <p:extLst>
      <p:ext uri="{BB962C8B-B14F-4D97-AF65-F5344CB8AC3E}">
        <p14:creationId xmlns:p14="http://schemas.microsoft.com/office/powerpoint/2010/main" val="127125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3c99e06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3c99e06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53c99e06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53c99e06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383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69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4/16/2020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511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224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929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049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49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623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62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295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03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4/16/2020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45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396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997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4254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745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7274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4498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581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19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133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6067600" y="-664800"/>
            <a:ext cx="56800" cy="1127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459000" y="1871800"/>
            <a:ext cx="11274000" cy="28624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64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2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4/16/2020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163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487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323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524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63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377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60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4/16/2020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348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1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4/16/2020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0491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3914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tchalbom.com/a-senseless-death-in-our-age-of-anger/"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teams.microsoft.com/l/channel/19%3aa29967575ab941f49c5244447f3745a3%40thread.tacv2/General?groupId=5b9e5a9f-3e35-4df5-811a-b59e29da41ad&amp;tenantId=4d2b5fdf-c4d2-4911-8709-68cc2f465c9f" TargetMode="External"/><Relationship Id="rId2" Type="http://schemas.openxmlformats.org/officeDocument/2006/relationships/hyperlink" Target="mailto:krista.cabel@nbed.nb.ca"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vault.si.com/vault/2006/01/23/keep-skeleton-in-the-closet"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06D6-7EB5-4992-8756-9FA4F0987CA5}"/>
              </a:ext>
            </a:extLst>
          </p:cNvPr>
          <p:cNvSpPr>
            <a:spLocks noGrp="1"/>
          </p:cNvSpPr>
          <p:nvPr>
            <p:ph type="ctrTitle"/>
          </p:nvPr>
        </p:nvSpPr>
        <p:spPr/>
        <p:txBody>
          <a:bodyPr/>
          <a:lstStyle/>
          <a:p>
            <a:r>
              <a:rPr lang="en-US" dirty="0"/>
              <a:t>Grade 8 Persuasive Essay</a:t>
            </a:r>
          </a:p>
        </p:txBody>
      </p:sp>
      <p:sp>
        <p:nvSpPr>
          <p:cNvPr id="3" name="Subtitle 2">
            <a:extLst>
              <a:ext uri="{FF2B5EF4-FFF2-40B4-BE49-F238E27FC236}">
                <a16:creationId xmlns:a16="http://schemas.microsoft.com/office/drawing/2014/main" id="{106DA3D3-D9CE-4600-9792-F635E63A91CC}"/>
              </a:ext>
            </a:extLst>
          </p:cNvPr>
          <p:cNvSpPr>
            <a:spLocks noGrp="1"/>
          </p:cNvSpPr>
          <p:nvPr>
            <p:ph type="subTitle" idx="1"/>
          </p:nvPr>
        </p:nvSpPr>
        <p:spPr/>
        <p:txBody>
          <a:bodyPr/>
          <a:lstStyle/>
          <a:p>
            <a:r>
              <a:rPr lang="en-US" dirty="0"/>
              <a:t>A home learning unit to help boost your persuasive writing skills for high school</a:t>
            </a:r>
          </a:p>
        </p:txBody>
      </p:sp>
    </p:spTree>
    <p:extLst>
      <p:ext uri="{BB962C8B-B14F-4D97-AF65-F5344CB8AC3E}">
        <p14:creationId xmlns:p14="http://schemas.microsoft.com/office/powerpoint/2010/main" val="48579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82028-EE41-4E11-B90A-2F55797BB60A}"/>
              </a:ext>
            </a:extLst>
          </p:cNvPr>
          <p:cNvSpPr>
            <a:spLocks noGrp="1"/>
          </p:cNvSpPr>
          <p:nvPr>
            <p:ph idx="1"/>
          </p:nvPr>
        </p:nvSpPr>
        <p:spPr/>
        <p:txBody>
          <a:bodyPr>
            <a:normAutofit/>
          </a:bodyPr>
          <a:lstStyle/>
          <a:p>
            <a:r>
              <a:rPr lang="en-US" sz="2500" dirty="0"/>
              <a:t>Let your personality come through in your writing.</a:t>
            </a:r>
          </a:p>
          <a:p>
            <a:r>
              <a:rPr lang="en-US" sz="2500" dirty="0"/>
              <a:t>Don’t be afraid to use </a:t>
            </a:r>
            <a:r>
              <a:rPr lang="en-US" sz="2500" dirty="0" err="1"/>
              <a:t>humour</a:t>
            </a:r>
            <a:r>
              <a:rPr lang="en-US" sz="2500" dirty="0"/>
              <a:t> and sarcasm if it suits the topic.</a:t>
            </a:r>
          </a:p>
          <a:p>
            <a:r>
              <a:rPr lang="en-US" sz="2500" dirty="0"/>
              <a:t>Be creative with your sentence structure and use of conventions.</a:t>
            </a:r>
          </a:p>
          <a:p>
            <a:r>
              <a:rPr lang="en-US" sz="2500" dirty="0"/>
              <a:t>All of these are </a:t>
            </a:r>
            <a:r>
              <a:rPr lang="en-US" sz="2500" b="1" dirty="0"/>
              <a:t>persuasive techniques</a:t>
            </a:r>
            <a:r>
              <a:rPr lang="en-US" sz="2500" dirty="0"/>
              <a:t> that Rick Reilly uses to convince his audience to agree with his point of view!  </a:t>
            </a:r>
          </a:p>
        </p:txBody>
      </p:sp>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592388" y="623888"/>
            <a:ext cx="8912225" cy="584775"/>
          </a:xfrm>
          <a:prstGeom prst="rect">
            <a:avLst/>
          </a:prstGeom>
          <a:noFill/>
        </p:spPr>
        <p:txBody>
          <a:bodyPr vert="horz" rtlCol="0">
            <a:spAutoFit/>
          </a:bodyPr>
          <a:lstStyle/>
          <a:p>
            <a:r>
              <a:rPr lang="en-US" sz="3200" b="1" dirty="0">
                <a:solidFill>
                  <a:srgbClr val="800080"/>
                </a:solidFill>
                <a:latin typeface="Arial - 36"/>
              </a:rPr>
              <a:t>Important Take Away from Rick Reilly Article</a:t>
            </a:r>
            <a:endParaRPr lang="en-US" sz="3200" dirty="0">
              <a:solidFill>
                <a:srgbClr val="000000"/>
              </a:solidFill>
              <a:latin typeface="Arial - 36"/>
            </a:endParaRPr>
          </a:p>
        </p:txBody>
      </p:sp>
    </p:spTree>
    <p:extLst>
      <p:ext uri="{BB962C8B-B14F-4D97-AF65-F5344CB8AC3E}">
        <p14:creationId xmlns:p14="http://schemas.microsoft.com/office/powerpoint/2010/main" val="269687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592388" y="623888"/>
            <a:ext cx="8912225" cy="1569660"/>
          </a:xfrm>
          <a:prstGeom prst="rect">
            <a:avLst/>
          </a:prstGeom>
          <a:noFill/>
        </p:spPr>
        <p:txBody>
          <a:bodyPr vert="horz" rtlCol="0">
            <a:spAutoFit/>
          </a:bodyPr>
          <a:lstStyle/>
          <a:p>
            <a:r>
              <a:rPr lang="en-US" sz="3200" dirty="0"/>
              <a:t>To prove my  point, check out what Rick Reilly’s essay would look like without voice and creativity…</a:t>
            </a:r>
            <a:endParaRPr lang="en-US" sz="3200" dirty="0">
              <a:solidFill>
                <a:srgbClr val="000000"/>
              </a:solidFill>
              <a:latin typeface="Arial - 36"/>
            </a:endParaRPr>
          </a:p>
        </p:txBody>
      </p:sp>
    </p:spTree>
    <p:extLst>
      <p:ext uri="{BB962C8B-B14F-4D97-AF65-F5344CB8AC3E}">
        <p14:creationId xmlns:p14="http://schemas.microsoft.com/office/powerpoint/2010/main" val="410337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CFFE8E-BF69-411E-8B1D-6E39197B2672}"/>
              </a:ext>
            </a:extLst>
          </p:cNvPr>
          <p:cNvSpPr/>
          <p:nvPr/>
        </p:nvSpPr>
        <p:spPr>
          <a:xfrm>
            <a:off x="1669144" y="322447"/>
            <a:ext cx="10522856" cy="6731843"/>
          </a:xfrm>
          <a:prstGeom prst="rect">
            <a:avLst/>
          </a:prstGeom>
        </p:spPr>
        <p:txBody>
          <a:bodyPr wrap="square">
            <a:spAutoFit/>
          </a:bodyPr>
          <a:lstStyle/>
          <a:p>
            <a:pPr marL="11430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small" spc="0" normalizeH="0" baseline="0" noProof="0" dirty="0">
                <a:ln>
                  <a:noFill/>
                </a:ln>
                <a:solidFill>
                  <a:srgbClr val="1B1A19"/>
                </a:solidFill>
                <a:effectLst/>
                <a:uLnTx/>
                <a:uFillTx/>
                <a:latin typeface="Times New Roman" panose="02020603050405020304" pitchFamily="18" charset="0"/>
                <a:ea typeface="Times New Roman" panose="02020603050405020304" pitchFamily="18" charset="0"/>
                <a:cs typeface="+mn-cs"/>
              </a:rPr>
              <a:t>SKELETON SHOULD NOT BE A WINTER OLYMPIC SPORT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small" spc="0" normalizeH="0" baseline="0" noProof="0" dirty="0">
                <a:ln>
                  <a:noFill/>
                </a:ln>
                <a:solidFill>
                  <a:srgbClr val="1B1A19"/>
                </a:solidFill>
                <a:effectLst/>
                <a:uLnTx/>
                <a:uFillTx/>
                <a:latin typeface="Arial" panose="020B0604020202020204" pitchFamily="34" charset="0"/>
                <a:ea typeface="Arial" panose="020B0604020202020204" pitchFamily="34" charset="0"/>
                <a:cs typeface="+mn-cs"/>
              </a:rPr>
              <a:t> BY </a:t>
            </a:r>
            <a:r>
              <a:rPr kumimoji="0" lang="en-US" sz="1050" b="1" i="0" u="none" strike="noStrike" kern="1200" cap="small" spc="0" normalizeH="0" baseline="0" noProof="0" dirty="0">
                <a:ln>
                  <a:noFill/>
                </a:ln>
                <a:solidFill>
                  <a:srgbClr val="1B1A19"/>
                </a:solidFill>
                <a:effectLst/>
                <a:uLnTx/>
                <a:uFillTx/>
                <a:latin typeface="Arial" panose="020B0604020202020204" pitchFamily="34" charset="0"/>
                <a:ea typeface="Arial" panose="020B0604020202020204" pitchFamily="34" charset="0"/>
                <a:cs typeface="+mn-cs"/>
              </a:rPr>
              <a:t>LITERALLY ANYONE</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406400" lvl="0" indent="0" algn="l" defTabSz="457200" rtl="0" eaLnBrk="1" fontAlgn="auto" latinLnBrk="0" hangingPunct="1">
              <a:lnSpc>
                <a:spcPct val="102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Not every activity can be considered a sport, much less a sport deserving a place in the Winter Olympics. This is especially true of skeleton.</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40640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 skeleton, people ride a small sled down a frozen track while lying face down and head-first. Although it receives the same attention as any other sport at the Winter Olympics, it does not involve the same level of strategy, skill, or artistry required by other sports.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Skeleton’s competitors do not need to train as much as those of other sports: for example, national skeleton champion Eric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Bernotas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only discovered the sport by chance three years prior to his 2004 win.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Not many people even compete in skeleton at any level, including beginners. U.S. Olympic skeleton spokesman Tom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LaDue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estimates that there are only 100 to 200 competitors in the United States.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Although it was rightly removed from the Winter Olympics in 1948, skeleton was reinstated for the Salt Lake City Games in 2002. This was for two reasons: 1) the IOC needs content to fill the 17 days that the Games last; 2) it’s a cheap sport to run, since it only requires the same venue, stands, and cameras that are already required for bobsledding.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Jim Shea Jr. (a member of the movement to reinstate skeleton at the Winter Olympics) was the best male skeleton competitor in the USA in 2002, and so was given all the privileges that come with being a star athlete: reading the athletic oath at the Opening Ceremonies in front of four billion people; holding the torch; and visiting President Bush at the White House. He himself, however, admits that he only got into skeleton on a whim, and that it hardly requires much skill or technique.</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U.S. skeleton team’s track record has not been remarkable enough to justify its inclusion in the Olympics. To date, its only newsworthy events have been: 1) the suspension of its coach, Tim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Nardiello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after two female skeleton competitors accused him of sexual misconduct; 2) one of its best athletes, Noelle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Pikus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-Pace, breaking her leg after falling from a platform near the bobsled track; and 3) competitor Zach Lund’s positive test for a substance which can be used to mask performance enhancing drugs.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Given all of this, it is clear that skeleton should not be a Winter Olympic sport.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2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a:extLst>
              <a:ext uri="{FF2B5EF4-FFF2-40B4-BE49-F238E27FC236}">
                <a16:creationId xmlns:a16="http://schemas.microsoft.com/office/drawing/2014/main" id="{BCA988C9-460C-4F6A-96A0-99349CC5EA2F}"/>
              </a:ext>
            </a:extLst>
          </p:cNvPr>
          <p:cNvSpPr/>
          <p:nvPr/>
        </p:nvSpPr>
        <p:spPr>
          <a:xfrm rot="17771339">
            <a:off x="-838780" y="1359970"/>
            <a:ext cx="370646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9F8351">
                      <a:lumMod val="50000"/>
                    </a:srgbClr>
                  </a:solidFill>
                  <a:prstDash val="solid"/>
                </a:ln>
                <a:pattFill prst="narHorz">
                  <a:fgClr>
                    <a:srgbClr val="9F8351"/>
                  </a:fgClr>
                  <a:bgClr>
                    <a:srgbClr val="9F8351">
                      <a:lumMod val="40000"/>
                      <a:lumOff val="60000"/>
                    </a:srgbClr>
                  </a:bgClr>
                </a:pattFill>
                <a:effectLst>
                  <a:innerShdw blurRad="177800">
                    <a:srgbClr val="9F8351">
                      <a:lumMod val="50000"/>
                    </a:srgbClr>
                  </a:innerShdw>
                </a:effectLst>
                <a:uLnTx/>
                <a:uFillTx/>
                <a:latin typeface="Century Gothic" panose="020B0502020202020204"/>
                <a:ea typeface="+mn-ea"/>
                <a:cs typeface="+mn-cs"/>
              </a:rPr>
              <a:t>snoozefest</a:t>
            </a:r>
            <a:endParaRPr kumimoji="0" lang="en-US" sz="5400" b="1" i="0" u="none" strike="noStrike" kern="1200" cap="none" spc="0" normalizeH="0" baseline="0" noProof="0" dirty="0">
              <a:ln w="12700">
                <a:solidFill>
                  <a:srgbClr val="9F8351">
                    <a:lumMod val="50000"/>
                  </a:srgbClr>
                </a:solidFill>
                <a:prstDash val="solid"/>
              </a:ln>
              <a:pattFill prst="narHorz">
                <a:fgClr>
                  <a:srgbClr val="9F8351"/>
                </a:fgClr>
                <a:bgClr>
                  <a:srgbClr val="9F8351">
                    <a:lumMod val="40000"/>
                    <a:lumOff val="60000"/>
                  </a:srgbClr>
                </a:bgClr>
              </a:pattFill>
              <a:effectLst>
                <a:innerShdw blurRad="177800">
                  <a:srgbClr val="9F8351">
                    <a:lumMod val="50000"/>
                  </a:srgbClr>
                </a:inn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90938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82028-EE41-4E11-B90A-2F55797BB60A}"/>
              </a:ext>
            </a:extLst>
          </p:cNvPr>
          <p:cNvSpPr>
            <a:spLocks noGrp="1"/>
          </p:cNvSpPr>
          <p:nvPr>
            <p:ph idx="1"/>
          </p:nvPr>
        </p:nvSpPr>
        <p:spPr/>
        <p:txBody>
          <a:bodyPr>
            <a:normAutofit fontScale="92500"/>
          </a:bodyPr>
          <a:lstStyle/>
          <a:p>
            <a:r>
              <a:rPr lang="en-US" sz="2500" dirty="0"/>
              <a:t>So if Rick Reilly’s </a:t>
            </a:r>
            <a:r>
              <a:rPr lang="en-US" sz="2500" b="1" dirty="0"/>
              <a:t>persuasive techniques</a:t>
            </a:r>
            <a:r>
              <a:rPr lang="en-US" sz="2500" dirty="0"/>
              <a:t> are to use </a:t>
            </a:r>
            <a:r>
              <a:rPr lang="en-US" sz="2500" dirty="0" err="1"/>
              <a:t>humour</a:t>
            </a:r>
            <a:r>
              <a:rPr lang="en-US" sz="2500" dirty="0"/>
              <a:t> and sarcasm to draw the reader in, what are other writers doing?  I mean, not everyone is funny.  Let’s take a look at Mitch </a:t>
            </a:r>
            <a:r>
              <a:rPr lang="en-US" sz="2500" dirty="0" err="1"/>
              <a:t>Albom</a:t>
            </a:r>
            <a:r>
              <a:rPr lang="en-US" sz="2500" dirty="0"/>
              <a:t>, another prize-winning sports writer.  He likes to get creative with his sentence structure and conventions, just like Reilly, </a:t>
            </a:r>
            <a:r>
              <a:rPr lang="en-US" sz="2500" b="1" dirty="0"/>
              <a:t>and</a:t>
            </a:r>
            <a:r>
              <a:rPr lang="en-US" sz="2500" dirty="0"/>
              <a:t> he likes to use his voice to persuade the audience.  </a:t>
            </a:r>
            <a:r>
              <a:rPr lang="en-US" sz="2500" b="1" dirty="0"/>
              <a:t>BUT</a:t>
            </a:r>
            <a:r>
              <a:rPr lang="en-US" sz="2500" dirty="0"/>
              <a:t>, rather than appealing to the audience’s sense of </a:t>
            </a:r>
            <a:r>
              <a:rPr lang="en-US" sz="2500" dirty="0" err="1"/>
              <a:t>humour</a:t>
            </a:r>
            <a:r>
              <a:rPr lang="en-US" sz="2500" dirty="0"/>
              <a:t>, he appeals to their heartstrings, their emotions, their…sensitive sides.</a:t>
            </a:r>
          </a:p>
          <a:p>
            <a:r>
              <a:rPr lang="en-US" sz="2500" dirty="0"/>
              <a:t>Take a look…</a:t>
            </a:r>
          </a:p>
        </p:txBody>
      </p:sp>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592388" y="623888"/>
            <a:ext cx="8912225" cy="584775"/>
          </a:xfrm>
          <a:prstGeom prst="rect">
            <a:avLst/>
          </a:prstGeom>
          <a:noFill/>
        </p:spPr>
        <p:txBody>
          <a:bodyPr vert="horz" rtlCol="0">
            <a:spAutoFit/>
          </a:bodyPr>
          <a:lstStyle/>
          <a:p>
            <a:r>
              <a:rPr lang="en-US" sz="3200" b="1" dirty="0">
                <a:solidFill>
                  <a:srgbClr val="800080"/>
                </a:solidFill>
                <a:latin typeface="Arial - 36"/>
              </a:rPr>
              <a:t>Comparing Writers’ Styles</a:t>
            </a:r>
            <a:endParaRPr lang="en-US" sz="3200" dirty="0">
              <a:solidFill>
                <a:srgbClr val="000000"/>
              </a:solidFill>
              <a:latin typeface="Arial - 36"/>
            </a:endParaRPr>
          </a:p>
        </p:txBody>
      </p:sp>
    </p:spTree>
    <p:extLst>
      <p:ext uri="{BB962C8B-B14F-4D97-AF65-F5344CB8AC3E}">
        <p14:creationId xmlns:p14="http://schemas.microsoft.com/office/powerpoint/2010/main" val="213038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82028-EE41-4E11-B90A-2F55797BB60A}"/>
              </a:ext>
            </a:extLst>
          </p:cNvPr>
          <p:cNvSpPr>
            <a:spLocks noGrp="1"/>
          </p:cNvSpPr>
          <p:nvPr>
            <p:ph idx="1"/>
          </p:nvPr>
        </p:nvSpPr>
        <p:spPr/>
        <p:txBody>
          <a:bodyPr>
            <a:normAutofit fontScale="92500" lnSpcReduction="10000"/>
          </a:bodyPr>
          <a:lstStyle/>
          <a:p>
            <a:r>
              <a:rPr lang="en-US" sz="2800" dirty="0">
                <a:hlinkClick r:id="rId2"/>
              </a:rPr>
              <a:t>https://www.mitchalbom.com/a-senseless-death-in-our-age-of-anger/</a:t>
            </a:r>
            <a:r>
              <a:rPr lang="en-US" sz="2800" dirty="0"/>
              <a:t>  (also available in document form on my Teacher Page and Teams Site)</a:t>
            </a:r>
          </a:p>
          <a:p>
            <a:r>
              <a:rPr lang="en-US" sz="2800" dirty="0"/>
              <a:t>Reading Like a Writer Look </a:t>
            </a:r>
            <a:r>
              <a:rPr lang="en-US" sz="2800" dirty="0" err="1"/>
              <a:t>Fors</a:t>
            </a:r>
            <a:r>
              <a:rPr lang="en-US" sz="2800" dirty="0"/>
              <a:t> (you can write in answers on the following slide):</a:t>
            </a:r>
          </a:p>
          <a:p>
            <a:pPr lvl="1"/>
            <a:r>
              <a:rPr lang="en-US" sz="2300" dirty="0"/>
              <a:t>Voice (where does </a:t>
            </a:r>
            <a:r>
              <a:rPr lang="en-US" sz="2300" dirty="0" err="1"/>
              <a:t>Albom</a:t>
            </a:r>
            <a:r>
              <a:rPr lang="en-US" sz="2300" dirty="0"/>
              <a:t> appeal to emotion):</a:t>
            </a:r>
          </a:p>
          <a:p>
            <a:pPr lvl="1"/>
            <a:r>
              <a:rPr lang="en-US" sz="2300" dirty="0"/>
              <a:t>Creative sentence structure:</a:t>
            </a:r>
          </a:p>
          <a:p>
            <a:pPr lvl="1"/>
            <a:r>
              <a:rPr lang="en-US" sz="2300" dirty="0"/>
              <a:t>Conventional Artistry:</a:t>
            </a:r>
          </a:p>
          <a:p>
            <a:pPr lvl="1"/>
            <a:r>
              <a:rPr lang="en-US" sz="2300" dirty="0"/>
              <a:t>What is his argument/opinion?:</a:t>
            </a:r>
          </a:p>
        </p:txBody>
      </p:sp>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592388" y="623888"/>
            <a:ext cx="8912225" cy="1077218"/>
          </a:xfrm>
          <a:prstGeom prst="rect">
            <a:avLst/>
          </a:prstGeom>
          <a:noFill/>
        </p:spPr>
        <p:txBody>
          <a:bodyPr vert="horz" rtlCol="0">
            <a:spAutoFit/>
          </a:bodyPr>
          <a:lstStyle/>
          <a:p>
            <a:r>
              <a:rPr lang="en-US" sz="3200" b="1" dirty="0">
                <a:solidFill>
                  <a:srgbClr val="800080"/>
                </a:solidFill>
                <a:latin typeface="Arial - 36"/>
              </a:rPr>
              <a:t>“A Senseless Death in Our Age of Anger” by Mitch </a:t>
            </a:r>
            <a:r>
              <a:rPr lang="en-US" sz="3200" b="1" dirty="0" err="1">
                <a:solidFill>
                  <a:srgbClr val="800080"/>
                </a:solidFill>
                <a:latin typeface="Arial - 36"/>
              </a:rPr>
              <a:t>Albom</a:t>
            </a:r>
            <a:endParaRPr lang="en-US" sz="3200" dirty="0">
              <a:solidFill>
                <a:srgbClr val="000000"/>
              </a:solidFill>
              <a:latin typeface="Arial - 36"/>
            </a:endParaRPr>
          </a:p>
        </p:txBody>
      </p:sp>
    </p:spTree>
    <p:extLst>
      <p:ext uri="{BB962C8B-B14F-4D97-AF65-F5344CB8AC3E}">
        <p14:creationId xmlns:p14="http://schemas.microsoft.com/office/powerpoint/2010/main" val="29833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7AF3A7-DAC8-44FB-BC82-531D361E9508}"/>
              </a:ext>
            </a:extLst>
          </p:cNvPr>
          <p:cNvSpPr/>
          <p:nvPr/>
        </p:nvSpPr>
        <p:spPr>
          <a:xfrm>
            <a:off x="2090057" y="650988"/>
            <a:ext cx="9434286" cy="4785926"/>
          </a:xfrm>
          <a:prstGeom prst="rect">
            <a:avLst/>
          </a:prstGeom>
        </p:spPr>
        <p:txBody>
          <a:bodyPr wrap="square">
            <a:spAutoFit/>
          </a:bodyPr>
          <a:lstStyle/>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Voice (where does </a:t>
            </a:r>
            <a:r>
              <a:rPr kumimoji="0" lang="en-US" sz="23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Albom</a:t>
            </a: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appeal to emotion):</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Creative sentence structure:</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Conventional Artistry:</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What is his argument/opinion?:</a:t>
            </a:r>
          </a:p>
        </p:txBody>
      </p:sp>
    </p:spTree>
    <p:extLst>
      <p:ext uri="{BB962C8B-B14F-4D97-AF65-F5344CB8AC3E}">
        <p14:creationId xmlns:p14="http://schemas.microsoft.com/office/powerpoint/2010/main" val="247611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82028-EE41-4E11-B90A-2F55797BB60A}"/>
              </a:ext>
            </a:extLst>
          </p:cNvPr>
          <p:cNvSpPr>
            <a:spLocks noGrp="1"/>
          </p:cNvSpPr>
          <p:nvPr>
            <p:ph idx="1"/>
          </p:nvPr>
        </p:nvSpPr>
        <p:spPr/>
        <p:txBody>
          <a:bodyPr>
            <a:normAutofit/>
          </a:bodyPr>
          <a:lstStyle/>
          <a:p>
            <a:r>
              <a:rPr lang="en-US" sz="2800" dirty="0"/>
              <a:t>Now that we’ve checked out some interesting choices that professional writers are making in their work, let’s look at the specifics of what a strong grade 8 persuasive essay looks like.</a:t>
            </a:r>
          </a:p>
          <a:p>
            <a:r>
              <a:rPr lang="en-US" sz="2800" b="1" dirty="0"/>
              <a:t>Your task: </a:t>
            </a:r>
            <a:r>
              <a:rPr lang="en-US" sz="2800" dirty="0"/>
              <a:t>Read the mentor text essay and complete the tasks on the next slide.</a:t>
            </a:r>
            <a:endParaRPr lang="en-US" sz="2300" b="1" dirty="0"/>
          </a:p>
        </p:txBody>
      </p:sp>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098902" y="408169"/>
            <a:ext cx="8912225" cy="1077218"/>
          </a:xfrm>
          <a:prstGeom prst="rect">
            <a:avLst/>
          </a:prstGeom>
          <a:noFill/>
        </p:spPr>
        <p:txBody>
          <a:bodyPr vert="horz" rtlCol="0">
            <a:spAutoFit/>
          </a:bodyPr>
          <a:lstStyle/>
          <a:p>
            <a:r>
              <a:rPr lang="en-US" sz="3200" b="1" dirty="0">
                <a:solidFill>
                  <a:srgbClr val="800080"/>
                </a:solidFill>
                <a:latin typeface="Arial - 36"/>
              </a:rPr>
              <a:t>What should your persuasive essay look like?</a:t>
            </a:r>
            <a:endParaRPr lang="en-US" sz="3200" dirty="0">
              <a:solidFill>
                <a:srgbClr val="000000"/>
              </a:solidFill>
              <a:latin typeface="Arial - 36"/>
            </a:endParaRPr>
          </a:p>
        </p:txBody>
      </p:sp>
    </p:spTree>
    <p:extLst>
      <p:ext uri="{BB962C8B-B14F-4D97-AF65-F5344CB8AC3E}">
        <p14:creationId xmlns:p14="http://schemas.microsoft.com/office/powerpoint/2010/main" val="392996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8"/>
        <p:cNvGrpSpPr/>
        <p:nvPr/>
      </p:nvGrpSpPr>
      <p:grpSpPr>
        <a:xfrm>
          <a:off x="0" y="0"/>
          <a:ext cx="0" cy="0"/>
          <a:chOff x="0" y="0"/>
          <a:chExt cx="0" cy="0"/>
        </a:xfrm>
      </p:grpSpPr>
      <p:grpSp>
        <p:nvGrpSpPr>
          <p:cNvPr id="75" name="Group 74">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7" name="Rectangle 106">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9" name="Google Shape;69;p14"/>
          <p:cNvSpPr txBox="1">
            <a:spLocks noGrp="1"/>
          </p:cNvSpPr>
          <p:nvPr>
            <p:ph type="title"/>
          </p:nvPr>
        </p:nvSpPr>
        <p:spPr>
          <a:xfrm>
            <a:off x="7855527" y="685800"/>
            <a:ext cx="3649085" cy="5225422"/>
          </a:xfrm>
          <a:prstGeom prst="rect">
            <a:avLst/>
          </a:prstGeom>
        </p:spPr>
        <p:txBody>
          <a:bodyPr spcFirstLastPara="1" vert="horz" lIns="91440" tIns="45720" rIns="91440" bIns="45720" rtlCol="0" anchor="ctr" anchorCtr="0">
            <a:normAutofit/>
          </a:bodyPr>
          <a:lstStyle/>
          <a:p>
            <a:pPr>
              <a:spcBef>
                <a:spcPct val="0"/>
              </a:spcBef>
            </a:pPr>
            <a:r>
              <a:rPr lang="en-US" dirty="0"/>
              <a:t>Persuasive writing: the end goal</a:t>
            </a:r>
          </a:p>
        </p:txBody>
      </p:sp>
      <p:sp>
        <p:nvSpPr>
          <p:cNvPr id="109" name="Rectangle 108">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 name="Google Shape;70;p14"/>
          <p:cNvSpPr txBox="1">
            <a:spLocks noGrp="1"/>
          </p:cNvSpPr>
          <p:nvPr>
            <p:ph type="body" idx="1"/>
          </p:nvPr>
        </p:nvSpPr>
        <p:spPr>
          <a:xfrm>
            <a:off x="1101554" y="685800"/>
            <a:ext cx="5970162" cy="5225422"/>
          </a:xfrm>
          <a:prstGeom prst="rect">
            <a:avLst/>
          </a:prstGeom>
        </p:spPr>
        <p:txBody>
          <a:bodyPr spcFirstLastPara="1" vert="horz" lIns="91440" tIns="45720" rIns="91440" bIns="45720" rtlCol="0" anchor="ctr" anchorCtr="0">
            <a:normAutofit/>
          </a:bodyPr>
          <a:lstStyle/>
          <a:p>
            <a:pPr indent="-507987">
              <a:spcBef>
                <a:spcPts val="1000"/>
              </a:spcBef>
              <a:buSzPts val="2400"/>
              <a:buFont typeface="Wingdings 3" charset="2"/>
              <a:buChar char=""/>
            </a:pPr>
            <a:r>
              <a:rPr lang="en-US" sz="2800" dirty="0"/>
              <a:t>Our goal for this unit is a persuasive </a:t>
            </a:r>
            <a:r>
              <a:rPr lang="en-US" sz="2800" b="1" u="sng" dirty="0"/>
              <a:t>essay</a:t>
            </a:r>
            <a:endParaRPr lang="en-US" sz="2800" dirty="0"/>
          </a:p>
          <a:p>
            <a:pPr lvl="1" indent="-507987">
              <a:spcBef>
                <a:spcPts val="1000"/>
              </a:spcBef>
              <a:buSzPts val="2400"/>
              <a:buFont typeface="Wingdings 3" charset="2"/>
              <a:buChar char=""/>
            </a:pPr>
            <a:r>
              <a:rPr lang="en-US" sz="2800" dirty="0"/>
              <a:t>A piece of writing that argues for or against a position on a given issue using </a:t>
            </a:r>
            <a:r>
              <a:rPr lang="en-US" sz="2800" u="sng" dirty="0"/>
              <a:t>supporting evidence</a:t>
            </a:r>
            <a:r>
              <a:rPr lang="en-US" sz="2800" dirty="0"/>
              <a:t> and </a:t>
            </a:r>
            <a:r>
              <a:rPr lang="en-US" sz="2800" u="sng" dirty="0"/>
              <a:t>persuasive techniques</a:t>
            </a:r>
            <a:r>
              <a:rPr lang="en-US" sz="2800" dirty="0"/>
              <a:t>. </a:t>
            </a:r>
          </a:p>
        </p:txBody>
      </p:sp>
      <p:cxnSp>
        <p:nvCxnSpPr>
          <p:cNvPr id="111" name="Straight Connector 110">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EC42-29BD-4E56-B3E3-E02ABCE27205}"/>
              </a:ext>
            </a:extLst>
          </p:cNvPr>
          <p:cNvSpPr>
            <a:spLocks noGrp="1"/>
          </p:cNvSpPr>
          <p:nvPr>
            <p:ph type="title"/>
          </p:nvPr>
        </p:nvSpPr>
        <p:spPr>
          <a:xfrm>
            <a:off x="1625601" y="624110"/>
            <a:ext cx="9879012" cy="1280890"/>
          </a:xfrm>
        </p:spPr>
        <p:txBody>
          <a:bodyPr>
            <a:normAutofit fontScale="90000"/>
          </a:bodyPr>
          <a:lstStyle/>
          <a:p>
            <a:r>
              <a:rPr lang="en-US" sz="3100" dirty="0">
                <a:solidFill>
                  <a:srgbClr val="FF0000"/>
                </a:solidFill>
                <a:latin typeface="Arial - 35"/>
              </a:rPr>
              <a:t>Read “Bike Lanes“ by a former grade 8 student from DLMS.  The full text can be found on my Teacher Page.  Look for the following:</a:t>
            </a:r>
            <a:br>
              <a:rPr lang="en-US" sz="4400" dirty="0">
                <a:solidFill>
                  <a:srgbClr val="FF0000"/>
                </a:solidFill>
                <a:latin typeface="Arial - 35"/>
              </a:rPr>
            </a:br>
            <a:br>
              <a:rPr lang="en-US" sz="4400" dirty="0">
                <a:solidFill>
                  <a:srgbClr val="FF0000"/>
                </a:solidFill>
                <a:latin typeface="Arial - 35"/>
              </a:rPr>
            </a:br>
            <a:r>
              <a:rPr lang="en-US" dirty="0">
                <a:solidFill>
                  <a:srgbClr val="000000"/>
                </a:solidFill>
                <a:latin typeface="Arial - 27"/>
              </a:rPr>
              <a:t>1. organizational strategies</a:t>
            </a:r>
            <a:br>
              <a:rPr lang="en-US" dirty="0">
                <a:solidFill>
                  <a:srgbClr val="000000"/>
                </a:solidFill>
                <a:latin typeface="Arial - 27"/>
              </a:rPr>
            </a:br>
            <a:br>
              <a:rPr lang="en-US" dirty="0">
                <a:solidFill>
                  <a:srgbClr val="000000"/>
                </a:solidFill>
                <a:latin typeface="Arial - 27"/>
              </a:rPr>
            </a:br>
            <a:r>
              <a:rPr lang="en-US" dirty="0">
                <a:solidFill>
                  <a:srgbClr val="000000"/>
                </a:solidFill>
                <a:latin typeface="Arial - 27"/>
              </a:rPr>
              <a:t>2. evidence to support the student’s opinion</a:t>
            </a:r>
            <a:br>
              <a:rPr lang="en-US" dirty="0">
                <a:solidFill>
                  <a:srgbClr val="000000"/>
                </a:solidFill>
                <a:latin typeface="Arial - 27"/>
              </a:rPr>
            </a:br>
            <a:br>
              <a:rPr lang="en-US" dirty="0">
                <a:solidFill>
                  <a:srgbClr val="000000"/>
                </a:solidFill>
                <a:latin typeface="Arial - 27"/>
              </a:rPr>
            </a:br>
            <a:r>
              <a:rPr lang="en-US" dirty="0">
                <a:solidFill>
                  <a:srgbClr val="000000"/>
                </a:solidFill>
                <a:latin typeface="Arial - 27"/>
              </a:rPr>
              <a:t>3. persuasive strategies</a:t>
            </a:r>
            <a:br>
              <a:rPr lang="en-US" dirty="0">
                <a:solidFill>
                  <a:srgbClr val="000000"/>
                </a:solidFill>
                <a:latin typeface="Arial - 27"/>
              </a:rPr>
            </a:br>
            <a:br>
              <a:rPr lang="en-US" dirty="0">
                <a:solidFill>
                  <a:srgbClr val="000000"/>
                </a:solidFill>
                <a:latin typeface="Arial - 27"/>
              </a:rPr>
            </a:br>
            <a:r>
              <a:rPr lang="en-US" dirty="0">
                <a:solidFill>
                  <a:srgbClr val="000000"/>
                </a:solidFill>
                <a:latin typeface="Arial - 27"/>
              </a:rPr>
              <a:t>4. things you don't understand</a:t>
            </a:r>
            <a:br>
              <a:rPr lang="en-US" dirty="0">
                <a:solidFill>
                  <a:srgbClr val="000000"/>
                </a:solidFill>
                <a:latin typeface="Arial - 27"/>
              </a:rPr>
            </a:br>
            <a:endParaRPr lang="en-US" dirty="0"/>
          </a:p>
        </p:txBody>
      </p:sp>
    </p:spTree>
    <p:extLst>
      <p:ext uri="{BB962C8B-B14F-4D97-AF65-F5344CB8AC3E}">
        <p14:creationId xmlns:p14="http://schemas.microsoft.com/office/powerpoint/2010/main" val="93983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EC42-29BD-4E56-B3E3-E02ABCE27205}"/>
              </a:ext>
            </a:extLst>
          </p:cNvPr>
          <p:cNvSpPr>
            <a:spLocks noGrp="1"/>
          </p:cNvSpPr>
          <p:nvPr>
            <p:ph type="title"/>
          </p:nvPr>
        </p:nvSpPr>
        <p:spPr>
          <a:xfrm>
            <a:off x="1625601" y="624110"/>
            <a:ext cx="9879012" cy="1280890"/>
          </a:xfrm>
        </p:spPr>
        <p:txBody>
          <a:bodyPr>
            <a:normAutofit fontScale="90000"/>
          </a:bodyPr>
          <a:lstStyle/>
          <a:p>
            <a:r>
              <a:rPr lang="en-US" sz="3100" dirty="0">
                <a:solidFill>
                  <a:srgbClr val="FF0000"/>
                </a:solidFill>
                <a:latin typeface="Arial - 35"/>
              </a:rPr>
              <a:t>Let’s take a look another one.  This one is called “A Deep Dive Into the Plastic Bag Crisis”.  Check it out on the next slide.</a:t>
            </a:r>
            <a:br>
              <a:rPr lang="en-US" sz="4400" dirty="0">
                <a:solidFill>
                  <a:srgbClr val="FF0000"/>
                </a:solidFill>
                <a:latin typeface="Arial - 35"/>
              </a:rPr>
            </a:br>
            <a:br>
              <a:rPr lang="en-US" sz="4400" dirty="0">
                <a:solidFill>
                  <a:srgbClr val="FF0000"/>
                </a:solidFill>
                <a:latin typeface="Arial - 35"/>
              </a:rPr>
            </a:br>
            <a:r>
              <a:rPr lang="en-US" dirty="0">
                <a:solidFill>
                  <a:srgbClr val="000000"/>
                </a:solidFill>
                <a:latin typeface="Arial - 27"/>
              </a:rPr>
              <a:t>There are no tasks with this one.  It is simply to give you another example of a persuasive essay.</a:t>
            </a:r>
            <a:br>
              <a:rPr lang="en-US" dirty="0">
                <a:solidFill>
                  <a:srgbClr val="000000"/>
                </a:solidFill>
                <a:latin typeface="Arial - 27"/>
              </a:rPr>
            </a:br>
            <a:endParaRPr lang="en-US" dirty="0"/>
          </a:p>
        </p:txBody>
      </p:sp>
    </p:spTree>
    <p:extLst>
      <p:ext uri="{BB962C8B-B14F-4D97-AF65-F5344CB8AC3E}">
        <p14:creationId xmlns:p14="http://schemas.microsoft.com/office/powerpoint/2010/main" val="80389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1E45-53A1-4AFE-88D4-AAF2175C13CE}"/>
              </a:ext>
            </a:extLst>
          </p:cNvPr>
          <p:cNvSpPr>
            <a:spLocks noGrp="1"/>
          </p:cNvSpPr>
          <p:nvPr>
            <p:ph type="title"/>
          </p:nvPr>
        </p:nvSpPr>
        <p:spPr/>
        <p:txBody>
          <a:bodyPr/>
          <a:lstStyle/>
          <a:p>
            <a:r>
              <a:rPr lang="en-US" dirty="0"/>
              <a:t>The purpose of this unit</a:t>
            </a:r>
          </a:p>
        </p:txBody>
      </p:sp>
      <p:sp>
        <p:nvSpPr>
          <p:cNvPr id="3" name="Content Placeholder 2">
            <a:extLst>
              <a:ext uri="{FF2B5EF4-FFF2-40B4-BE49-F238E27FC236}">
                <a16:creationId xmlns:a16="http://schemas.microsoft.com/office/drawing/2014/main" id="{913D1C35-C745-433D-9C4D-89146F8465FD}"/>
              </a:ext>
            </a:extLst>
          </p:cNvPr>
          <p:cNvSpPr>
            <a:spLocks noGrp="1"/>
          </p:cNvSpPr>
          <p:nvPr>
            <p:ph idx="1"/>
          </p:nvPr>
        </p:nvSpPr>
        <p:spPr/>
        <p:txBody>
          <a:bodyPr>
            <a:normAutofit fontScale="92500" lnSpcReduction="10000"/>
          </a:bodyPr>
          <a:lstStyle/>
          <a:p>
            <a:r>
              <a:rPr lang="en-US" dirty="0"/>
              <a:t>One of the key skills that students will need in high school is persuasive writing.  Our plan was to teach this unit after March Break.  Although students have had exposure to persuasive writing every year, there are some other elements that were to be introduced in grade eight.  By following this unit, you will enhance your skills and readiness levels.</a:t>
            </a:r>
          </a:p>
          <a:p>
            <a:r>
              <a:rPr lang="en-US" dirty="0"/>
              <a:t>I would like to help students and offer them feedback during this process.  I can be contacted at </a:t>
            </a:r>
            <a:r>
              <a:rPr lang="en-US" dirty="0">
                <a:hlinkClick r:id="rId2"/>
              </a:rPr>
              <a:t>krista.cabel@nbed.nb.ca</a:t>
            </a:r>
            <a:r>
              <a:rPr lang="en-US" dirty="0"/>
              <a:t>.</a:t>
            </a:r>
          </a:p>
          <a:p>
            <a:r>
              <a:rPr lang="en-US" dirty="0"/>
              <a:t>Students also have access to the Teams Site by following this link:</a:t>
            </a:r>
          </a:p>
          <a:p>
            <a:pPr marL="0" indent="0">
              <a:buNone/>
            </a:pPr>
            <a:r>
              <a:rPr lang="en-US" dirty="0">
                <a:hlinkClick r:id="rId3"/>
              </a:rPr>
              <a:t>https://teams.microsoft.com/l/channel/19%3aa29967575ab941f49c5244447f3745a3%40thread.tacv2/General?groupId=5b9e5a9f-3e35-4df5-811a-b59e29da41ad&amp;tenantId=4d2b5fdf-c4d2-4911-8709-68cc2f465c9f</a:t>
            </a:r>
            <a:endParaRPr lang="en-US" dirty="0"/>
          </a:p>
          <a:p>
            <a:pPr marL="0" indent="0">
              <a:buNone/>
            </a:pPr>
            <a:r>
              <a:rPr lang="en-US" dirty="0"/>
              <a:t>On the Teams site, you can chat with me and other students.  In addition to the Teacher Page, all learning materials will be uploaded onto the Teams site.</a:t>
            </a:r>
          </a:p>
        </p:txBody>
      </p:sp>
    </p:spTree>
    <p:extLst>
      <p:ext uri="{BB962C8B-B14F-4D97-AF65-F5344CB8AC3E}">
        <p14:creationId xmlns:p14="http://schemas.microsoft.com/office/powerpoint/2010/main" val="412975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CC774-0140-4151-BF61-262397C493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4734" y="188816"/>
            <a:ext cx="5044368" cy="6669183"/>
          </a:xfrm>
          <a:prstGeom prst="rect">
            <a:avLst/>
          </a:prstGeom>
          <a:noFill/>
          <a:ln>
            <a:noFill/>
          </a:ln>
        </p:spPr>
      </p:pic>
      <p:pic>
        <p:nvPicPr>
          <p:cNvPr id="6" name="Picture 5">
            <a:extLst>
              <a:ext uri="{FF2B5EF4-FFF2-40B4-BE49-F238E27FC236}">
                <a16:creationId xmlns:a16="http://schemas.microsoft.com/office/drawing/2014/main" id="{47A6C2A5-E7CB-4125-AA51-BE2A2A39CC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0795" y="188816"/>
            <a:ext cx="4791149" cy="6669182"/>
          </a:xfrm>
          <a:prstGeom prst="rect">
            <a:avLst/>
          </a:prstGeom>
          <a:noFill/>
          <a:ln>
            <a:noFill/>
          </a:ln>
        </p:spPr>
      </p:pic>
    </p:spTree>
    <p:extLst>
      <p:ext uri="{BB962C8B-B14F-4D97-AF65-F5344CB8AC3E}">
        <p14:creationId xmlns:p14="http://schemas.microsoft.com/office/powerpoint/2010/main" val="36358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07AEC42-29BD-4E56-B3E3-E02ABCE27205}"/>
              </a:ext>
            </a:extLst>
          </p:cNvPr>
          <p:cNvSpPr>
            <a:spLocks noGrp="1"/>
          </p:cNvSpPr>
          <p:nvPr>
            <p:ph type="title"/>
          </p:nvPr>
        </p:nvSpPr>
        <p:spPr>
          <a:xfrm>
            <a:off x="1073362" y="779923"/>
            <a:ext cx="2454052" cy="3029344"/>
          </a:xfrm>
        </p:spPr>
        <p:txBody>
          <a:bodyPr>
            <a:normAutofit fontScale="90000"/>
          </a:bodyPr>
          <a:lstStyle/>
          <a:p>
            <a:pPr>
              <a:lnSpc>
                <a:spcPct val="90000"/>
              </a:lnSpc>
            </a:pPr>
            <a:r>
              <a:rPr lang="en-US" sz="3200" b="1" dirty="0">
                <a:solidFill>
                  <a:schemeClr val="bg1"/>
                </a:solidFill>
              </a:rPr>
              <a:t>By looking at both of these essays you can see that there are some clear criteria that you need to follow when writing your essay:</a:t>
            </a:r>
            <a:br>
              <a:rPr lang="en-US" sz="1800" dirty="0">
                <a:solidFill>
                  <a:schemeClr val="bg1"/>
                </a:solidFill>
              </a:rPr>
            </a:br>
            <a:br>
              <a:rPr lang="en-US" sz="1800" dirty="0">
                <a:solidFill>
                  <a:schemeClr val="bg1"/>
                </a:solidFill>
                <a:latin typeface="Arial - 35"/>
              </a:rPr>
            </a:br>
            <a:br>
              <a:rPr lang="en-US" sz="1800" dirty="0">
                <a:solidFill>
                  <a:schemeClr val="bg1"/>
                </a:solidFill>
                <a:latin typeface="Arial - 35"/>
              </a:rPr>
            </a:br>
            <a:br>
              <a:rPr lang="en-US" sz="1800" dirty="0">
                <a:solidFill>
                  <a:schemeClr val="bg1"/>
                </a:solidFill>
                <a:latin typeface="Arial - 27"/>
              </a:rPr>
            </a:br>
            <a:endParaRPr lang="en-US" sz="1800" dirty="0">
              <a:solidFill>
                <a:schemeClr val="bg1"/>
              </a:solidFill>
            </a:endParaRPr>
          </a:p>
        </p:txBody>
      </p:sp>
      <p:sp>
        <p:nvSpPr>
          <p:cNvPr id="17"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8"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19" name="Content Placeholder 2">
            <a:extLst>
              <a:ext uri="{FF2B5EF4-FFF2-40B4-BE49-F238E27FC236}">
                <a16:creationId xmlns:a16="http://schemas.microsoft.com/office/drawing/2014/main" id="{925525A0-F0E4-472F-A15E-1097B42C7F1F}"/>
              </a:ext>
            </a:extLst>
          </p:cNvPr>
          <p:cNvGraphicFramePr>
            <a:graphicFrameLocks noGrp="1"/>
          </p:cNvGraphicFramePr>
          <p:nvPr>
            <p:ph idx="1"/>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17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74"/>
        <p:cNvGrpSpPr/>
        <p:nvPr/>
      </p:nvGrpSpPr>
      <p:grpSpPr>
        <a:xfrm>
          <a:off x="0" y="0"/>
          <a:ext cx="0" cy="0"/>
          <a:chOff x="0" y="0"/>
          <a:chExt cx="0" cy="0"/>
        </a:xfrm>
      </p:grpSpPr>
      <p:grpSp>
        <p:nvGrpSpPr>
          <p:cNvPr id="121" name="Group 82">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4"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6"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7"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8"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9"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0"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1"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2"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3"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4"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5"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2" name="Group 96">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8"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9"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0"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1"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2"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3"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7"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8"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9"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3" name="Rectangle 110">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4"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5" name="Rectangle 114">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16">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Google Shape;75;p15"/>
          <p:cNvSpPr txBox="1">
            <a:spLocks noGrp="1"/>
          </p:cNvSpPr>
          <p:nvPr>
            <p:ph type="title"/>
          </p:nvPr>
        </p:nvSpPr>
        <p:spPr>
          <a:xfrm>
            <a:off x="1843391" y="624110"/>
            <a:ext cx="9383408" cy="1280890"/>
          </a:xfrm>
          <a:prstGeom prst="rect">
            <a:avLst/>
          </a:prstGeom>
        </p:spPr>
        <p:txBody>
          <a:bodyPr spcFirstLastPara="1" vert="horz" lIns="91440" tIns="45720" rIns="91440" bIns="45720" rtlCol="0" anchor="t" anchorCtr="0">
            <a:normAutofit/>
          </a:bodyPr>
          <a:lstStyle/>
          <a:p>
            <a:pPr>
              <a:lnSpc>
                <a:spcPct val="90000"/>
              </a:lnSpc>
              <a:spcBef>
                <a:spcPct val="0"/>
              </a:spcBef>
            </a:pPr>
            <a:r>
              <a:rPr lang="en-US" sz="3100">
                <a:solidFill>
                  <a:schemeClr val="bg1"/>
                </a:solidFill>
              </a:rPr>
              <a:t>Persuasive writing: the process – this is the process you will be following to write your essay</a:t>
            </a:r>
          </a:p>
        </p:txBody>
      </p:sp>
      <p:sp>
        <p:nvSpPr>
          <p:cNvPr id="127"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28" name="Google Shape;76;p15">
            <a:extLst>
              <a:ext uri="{FF2B5EF4-FFF2-40B4-BE49-F238E27FC236}">
                <a16:creationId xmlns:a16="http://schemas.microsoft.com/office/drawing/2014/main" id="{C232EDDB-F222-4407-8C3B-31BF165EEF35}"/>
              </a:ext>
            </a:extLst>
          </p:cNvPr>
          <p:cNvGraphicFramePr/>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a:extLst>
              <a:ext uri="{FF2B5EF4-FFF2-40B4-BE49-F238E27FC236}">
                <a16:creationId xmlns:a16="http://schemas.microsoft.com/office/drawing/2014/main" id="{2ACBB385-37E3-4444-8D2F-50062709F1D8}"/>
              </a:ext>
            </a:extLst>
          </p:cNvPr>
          <p:cNvGrpSpPr/>
          <p:nvPr/>
        </p:nvGrpSpPr>
        <p:grpSpPr>
          <a:xfrm>
            <a:off x="3658540" y="4571164"/>
            <a:ext cx="2263256" cy="924708"/>
            <a:chOff x="12275" y="1653587"/>
            <a:chExt cx="2263256" cy="924708"/>
          </a:xfrm>
        </p:grpSpPr>
        <p:sp>
          <p:nvSpPr>
            <p:cNvPr id="45" name="Rectangle 44">
              <a:extLst>
                <a:ext uri="{FF2B5EF4-FFF2-40B4-BE49-F238E27FC236}">
                  <a16:creationId xmlns:a16="http://schemas.microsoft.com/office/drawing/2014/main" id="{AECFBD1B-A274-4AA5-BBEC-121BC3A6D042}"/>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extLst>
                <a:ext uri="{FF2B5EF4-FFF2-40B4-BE49-F238E27FC236}">
                  <a16:creationId xmlns:a16="http://schemas.microsoft.com/office/drawing/2014/main" id="{354F6CAE-230A-47B3-8875-A6F457E89B0E}"/>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Effective introductions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Writing strong paragraphs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Incorporating quotes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Paraphrasing</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Transition Words</a:t>
              </a:r>
            </a:p>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Effective conclusions</a:t>
              </a:r>
            </a:p>
          </p:txBody>
        </p:sp>
      </p:grpSp>
      <p:grpSp>
        <p:nvGrpSpPr>
          <p:cNvPr id="47" name="Group 46">
            <a:extLst>
              <a:ext uri="{FF2B5EF4-FFF2-40B4-BE49-F238E27FC236}">
                <a16:creationId xmlns:a16="http://schemas.microsoft.com/office/drawing/2014/main" id="{7FA4C465-6BAE-4B18-A1AD-D1C3208A13AE}"/>
              </a:ext>
            </a:extLst>
          </p:cNvPr>
          <p:cNvGrpSpPr/>
          <p:nvPr/>
        </p:nvGrpSpPr>
        <p:grpSpPr>
          <a:xfrm>
            <a:off x="6311041" y="4602637"/>
            <a:ext cx="2263256" cy="924708"/>
            <a:chOff x="12275" y="1653587"/>
            <a:chExt cx="2263256" cy="924708"/>
          </a:xfrm>
        </p:grpSpPr>
        <p:sp>
          <p:nvSpPr>
            <p:cNvPr id="48" name="Rectangle 47">
              <a:extLst>
                <a:ext uri="{FF2B5EF4-FFF2-40B4-BE49-F238E27FC236}">
                  <a16:creationId xmlns:a16="http://schemas.microsoft.com/office/drawing/2014/main" id="{E15E523B-4F33-4C8E-A67C-C0FB31550CE9}"/>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TextBox 48">
              <a:extLst>
                <a:ext uri="{FF2B5EF4-FFF2-40B4-BE49-F238E27FC236}">
                  <a16:creationId xmlns:a16="http://schemas.microsoft.com/office/drawing/2014/main" id="{1DAF114F-3ACC-40FD-A7B5-FD2468AD150D}"/>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Using a revision and editing checklist</a:t>
              </a:r>
            </a:p>
          </p:txBody>
        </p:sp>
      </p:grpSp>
      <p:grpSp>
        <p:nvGrpSpPr>
          <p:cNvPr id="50" name="Group 49">
            <a:extLst>
              <a:ext uri="{FF2B5EF4-FFF2-40B4-BE49-F238E27FC236}">
                <a16:creationId xmlns:a16="http://schemas.microsoft.com/office/drawing/2014/main" id="{911F4DAC-7807-46B1-933A-678FBF99A7D7}"/>
              </a:ext>
            </a:extLst>
          </p:cNvPr>
          <p:cNvGrpSpPr/>
          <p:nvPr/>
        </p:nvGrpSpPr>
        <p:grpSpPr>
          <a:xfrm>
            <a:off x="9030934" y="4563714"/>
            <a:ext cx="2263256" cy="924708"/>
            <a:chOff x="12275" y="1653587"/>
            <a:chExt cx="2263256" cy="924708"/>
          </a:xfrm>
        </p:grpSpPr>
        <p:sp>
          <p:nvSpPr>
            <p:cNvPr id="51" name="Rectangle 50">
              <a:extLst>
                <a:ext uri="{FF2B5EF4-FFF2-40B4-BE49-F238E27FC236}">
                  <a16:creationId xmlns:a16="http://schemas.microsoft.com/office/drawing/2014/main" id="{E3CCD379-1C67-4C05-A069-3C28D5C5F050}"/>
                </a:ext>
              </a:extLst>
            </p:cNvPr>
            <p:cNvSpPr/>
            <p:nvPr/>
          </p:nvSpPr>
          <p:spPr>
            <a:xfrm>
              <a:off x="12275" y="1653587"/>
              <a:ext cx="2263256" cy="9247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TextBox 51">
              <a:extLst>
                <a:ext uri="{FF2B5EF4-FFF2-40B4-BE49-F238E27FC236}">
                  <a16:creationId xmlns:a16="http://schemas.microsoft.com/office/drawing/2014/main" id="{36AD618F-CCED-4CD4-ADE2-7FD934D34226}"/>
                </a:ext>
              </a:extLst>
            </p:cNvPr>
            <p:cNvSpPr txBox="1"/>
            <p:nvPr/>
          </p:nvSpPr>
          <p:spPr>
            <a:xfrm>
              <a:off x="12275" y="1653587"/>
              <a:ext cx="2263256" cy="924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entury Gothic" panose="020B0502020202020204"/>
                  <a:ea typeface="+mn-ea"/>
                  <a:cs typeface="+mn-cs"/>
                </a:rPr>
                <a:t>Typing the good copy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1E45-53A1-4AFE-88D4-AAF2175C13CE}"/>
              </a:ext>
            </a:extLst>
          </p:cNvPr>
          <p:cNvSpPr>
            <a:spLocks noGrp="1"/>
          </p:cNvSpPr>
          <p:nvPr>
            <p:ph type="title"/>
          </p:nvPr>
        </p:nvSpPr>
        <p:spPr/>
        <p:txBody>
          <a:bodyPr/>
          <a:lstStyle/>
          <a:p>
            <a:r>
              <a:rPr lang="en-US" dirty="0"/>
              <a:t>Where do I complete my work?</a:t>
            </a:r>
          </a:p>
        </p:txBody>
      </p:sp>
      <p:sp>
        <p:nvSpPr>
          <p:cNvPr id="3" name="Content Placeholder 2">
            <a:extLst>
              <a:ext uri="{FF2B5EF4-FFF2-40B4-BE49-F238E27FC236}">
                <a16:creationId xmlns:a16="http://schemas.microsoft.com/office/drawing/2014/main" id="{913D1C35-C745-433D-9C4D-89146F8465FD}"/>
              </a:ext>
            </a:extLst>
          </p:cNvPr>
          <p:cNvSpPr>
            <a:spLocks noGrp="1"/>
          </p:cNvSpPr>
          <p:nvPr>
            <p:ph idx="1"/>
          </p:nvPr>
        </p:nvSpPr>
        <p:spPr/>
        <p:txBody>
          <a:bodyPr>
            <a:normAutofit/>
          </a:bodyPr>
          <a:lstStyle/>
          <a:p>
            <a:r>
              <a:rPr lang="en-US" dirty="0"/>
              <a:t>You can choose a format that works best for you!  Here are some options:</a:t>
            </a:r>
          </a:p>
          <a:p>
            <a:pPr lvl="1"/>
            <a:r>
              <a:rPr lang="en-US" dirty="0"/>
              <a:t>Directly on this PowerPoint – We have tried to incorporate some slides where you can do work, but feel free to add in slides to show your work.</a:t>
            </a:r>
          </a:p>
          <a:p>
            <a:pPr lvl="1"/>
            <a:r>
              <a:rPr lang="en-US" dirty="0"/>
              <a:t>Student Workbook – We’ve created a student workbook that follows these slides.  You can add to the workbook digitally or print it off to work in hard copy.</a:t>
            </a:r>
          </a:p>
          <a:p>
            <a:pPr lvl="1"/>
            <a:r>
              <a:rPr lang="en-US" dirty="0"/>
              <a:t>Word Processing Document – Create your own Microsoft Word document to type up your work.</a:t>
            </a:r>
          </a:p>
          <a:p>
            <a:pPr lvl="1"/>
            <a:r>
              <a:rPr lang="en-US" dirty="0"/>
              <a:t>In your writers notebook – Many of you prefer this option and have been sending me scans/pictures of your work over the past two weeks.  You may continue to do so.</a:t>
            </a:r>
          </a:p>
          <a:p>
            <a:pPr lvl="1"/>
            <a:r>
              <a:rPr lang="en-US" dirty="0"/>
              <a:t>Combination of all of these!  Just use what feels right to you.</a:t>
            </a:r>
          </a:p>
        </p:txBody>
      </p:sp>
    </p:spTree>
    <p:extLst>
      <p:ext uri="{BB962C8B-B14F-4D97-AF65-F5344CB8AC3E}">
        <p14:creationId xmlns:p14="http://schemas.microsoft.com/office/powerpoint/2010/main" val="250189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1E45-53A1-4AFE-88D4-AAF2175C13CE}"/>
              </a:ext>
            </a:extLst>
          </p:cNvPr>
          <p:cNvSpPr>
            <a:spLocks noGrp="1"/>
          </p:cNvSpPr>
          <p:nvPr>
            <p:ph type="title"/>
          </p:nvPr>
        </p:nvSpPr>
        <p:spPr/>
        <p:txBody>
          <a:bodyPr/>
          <a:lstStyle/>
          <a:p>
            <a:r>
              <a:rPr lang="en-US" dirty="0"/>
              <a:t>Can I get feedback from my teacher?</a:t>
            </a:r>
          </a:p>
        </p:txBody>
      </p:sp>
      <p:sp>
        <p:nvSpPr>
          <p:cNvPr id="3" name="Content Placeholder 2">
            <a:extLst>
              <a:ext uri="{FF2B5EF4-FFF2-40B4-BE49-F238E27FC236}">
                <a16:creationId xmlns:a16="http://schemas.microsoft.com/office/drawing/2014/main" id="{913D1C35-C745-433D-9C4D-89146F8465FD}"/>
              </a:ext>
            </a:extLst>
          </p:cNvPr>
          <p:cNvSpPr>
            <a:spLocks noGrp="1"/>
          </p:cNvSpPr>
          <p:nvPr>
            <p:ph idx="1"/>
          </p:nvPr>
        </p:nvSpPr>
        <p:spPr/>
        <p:txBody>
          <a:bodyPr>
            <a:normAutofit lnSpcReduction="10000"/>
          </a:bodyPr>
          <a:lstStyle/>
          <a:p>
            <a:r>
              <a:rPr lang="en-US" dirty="0"/>
              <a:t>Yes!  This unit is set up so that students have all the teaching materials and are able to work at their own pace.  However, persuasive writing can be a difficult topic and you will want some help along the way.  You can reach out to your teacher through email or by adding yourself to the Teams site where you can have live chats with your teacher and classmates (link is available on Teacher Page).</a:t>
            </a:r>
          </a:p>
          <a:p>
            <a:r>
              <a:rPr lang="en-US" dirty="0"/>
              <a:t>Although we are not assessing work at this time, your teacher is available to give you feedback at any time.  For example, if you have written a draft of your introduction and you want to send it to your teacher to look it over and give you suggestions, you can do so.</a:t>
            </a:r>
          </a:p>
          <a:p>
            <a:r>
              <a:rPr lang="en-US" dirty="0"/>
              <a:t>Sequence of Unit – On the next slide you will see how I’ve organized the unit. It is okay if you need more time to complete sections or if you want to move faster, you can request the next section from me.</a:t>
            </a:r>
          </a:p>
        </p:txBody>
      </p:sp>
    </p:spTree>
    <p:extLst>
      <p:ext uri="{BB962C8B-B14F-4D97-AF65-F5344CB8AC3E}">
        <p14:creationId xmlns:p14="http://schemas.microsoft.com/office/powerpoint/2010/main" val="262139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5C3B-61F0-4457-B39C-11391E8C600A}"/>
              </a:ext>
            </a:extLst>
          </p:cNvPr>
          <p:cNvSpPr>
            <a:spLocks noGrp="1"/>
          </p:cNvSpPr>
          <p:nvPr>
            <p:ph type="title"/>
          </p:nvPr>
        </p:nvSpPr>
        <p:spPr/>
        <p:txBody>
          <a:bodyPr/>
          <a:lstStyle/>
          <a:p>
            <a:r>
              <a:rPr lang="en-US" dirty="0"/>
              <a:t>Unit Sequence</a:t>
            </a:r>
          </a:p>
        </p:txBody>
      </p:sp>
      <p:sp>
        <p:nvSpPr>
          <p:cNvPr id="3" name="Content Placeholder 2">
            <a:extLst>
              <a:ext uri="{FF2B5EF4-FFF2-40B4-BE49-F238E27FC236}">
                <a16:creationId xmlns:a16="http://schemas.microsoft.com/office/drawing/2014/main" id="{5C4EC30D-A604-459A-9B05-2F4474856973}"/>
              </a:ext>
            </a:extLst>
          </p:cNvPr>
          <p:cNvSpPr>
            <a:spLocks noGrp="1"/>
          </p:cNvSpPr>
          <p:nvPr>
            <p:ph idx="1"/>
          </p:nvPr>
        </p:nvSpPr>
        <p:spPr>
          <a:xfrm>
            <a:off x="1856096" y="1310185"/>
            <a:ext cx="9648516" cy="5395415"/>
          </a:xfrm>
        </p:spPr>
        <p:txBody>
          <a:bodyPr>
            <a:normAutofit fontScale="55000" lnSpcReduction="20000"/>
          </a:bodyPr>
          <a:lstStyle/>
          <a:p>
            <a:pPr marL="0" indent="0">
              <a:lnSpc>
                <a:spcPct val="107000"/>
              </a:lnSpc>
              <a:spcBef>
                <a:spcPts val="0"/>
              </a:spcBef>
              <a:buNone/>
            </a:pPr>
            <a:r>
              <a:rPr lang="en-US" sz="2800" b="1" dirty="0">
                <a:latin typeface="Calibri" panose="020F0502020204030204" pitchFamily="34" charset="0"/>
                <a:ea typeface="Calibri" panose="020F0502020204030204" pitchFamily="34" charset="0"/>
                <a:cs typeface="Calibri" panose="020F0502020204030204" pitchFamily="34" charset="0"/>
              </a:rPr>
              <a:t>Sequence of the Unit:</a:t>
            </a:r>
          </a:p>
          <a:p>
            <a:pPr marL="0" indent="0">
              <a:lnSpc>
                <a:spcPct val="107000"/>
              </a:lnSpc>
              <a:spcBef>
                <a:spcPts val="0"/>
              </a:spcBef>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April 20</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-27</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What is a persuasive essay?</a:t>
            </a:r>
            <a:r>
              <a:rPr lang="en-US" sz="2400" dirty="0">
                <a:latin typeface="Calibri" panose="020F0502020204030204" pitchFamily="34" charset="0"/>
                <a:ea typeface="Calibri" panose="020F0502020204030204" pitchFamily="34" charset="0"/>
                <a:cs typeface="Calibri" panose="020F0502020204030204" pitchFamily="34" charset="0"/>
              </a:rPr>
              <a:t>  It is important to start by investigating what good essays look like.  You have all practiced “reading like writers” during our narrative unit in the fall.  Now you will apply these skills to persuasive texts.  Once you have a grasp of what an effective persuasive essay looks like, you will begin the process of writing your own persuasive essay.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April 27</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 May 4</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Choosing a topic.  </a:t>
            </a:r>
            <a:r>
              <a:rPr lang="en-US" sz="2400" dirty="0">
                <a:latin typeface="Calibri" panose="020F0502020204030204" pitchFamily="34" charset="0"/>
                <a:ea typeface="Calibri" panose="020F0502020204030204" pitchFamily="34" charset="0"/>
                <a:cs typeface="Calibri" panose="020F0502020204030204" pitchFamily="34" charset="0"/>
              </a:rPr>
              <a:t> You will work on narrowing down a topic that is of interest to you.</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Collecting Information.</a:t>
            </a:r>
            <a:r>
              <a:rPr lang="en-US" sz="2400" dirty="0">
                <a:latin typeface="Calibri" panose="020F0502020204030204" pitchFamily="34" charset="0"/>
                <a:ea typeface="Calibri" panose="020F0502020204030204" pitchFamily="34" charset="0"/>
                <a:cs typeface="Calibri" panose="020F0502020204030204" pitchFamily="34" charset="0"/>
              </a:rPr>
              <a:t>  You will learn about research strategies, particularly regarding online sources.  You will find three sources of information on your topic.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Prewriting.</a:t>
            </a:r>
            <a:r>
              <a:rPr lang="en-US" sz="2400" dirty="0">
                <a:latin typeface="Calibri" panose="020F0502020204030204" pitchFamily="34" charset="0"/>
                <a:ea typeface="Calibri" panose="020F0502020204030204" pitchFamily="34" charset="0"/>
                <a:cs typeface="Calibri" panose="020F0502020204030204" pitchFamily="34" charset="0"/>
              </a:rPr>
              <a:t>  After you have your information, you will use a position/support web for the preliminary organization of your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4</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-11</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an Introduction. </a:t>
            </a:r>
            <a:r>
              <a:rPr lang="en-US" sz="2400" dirty="0">
                <a:latin typeface="Calibri" panose="020F0502020204030204" pitchFamily="34" charset="0"/>
                <a:ea typeface="Calibri" panose="020F0502020204030204" pitchFamily="34" charset="0"/>
                <a:cs typeface="Calibri" panose="020F0502020204030204" pitchFamily="34" charset="0"/>
              </a:rPr>
              <a:t>You will explore different types of leads, the elements of an introduction, and then you will write your own introduction.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the Thesis Statement.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write a sentence that states your opinion on the topic.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How to Avoid </a:t>
            </a:r>
            <a:r>
              <a:rPr lang="en-US" sz="2400" b="1" dirty="0" err="1">
                <a:latin typeface="Calibri" panose="020F0502020204030204" pitchFamily="34" charset="0"/>
                <a:ea typeface="Calibri" panose="020F0502020204030204" pitchFamily="34" charset="0"/>
                <a:cs typeface="Calibri" panose="020F0502020204030204" pitchFamily="34" charset="0"/>
              </a:rPr>
              <a:t>Plagairism</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In this section, you will learn how to avoid plagiarism in your writing.  This includes how to incorporate quotes and put research into your own words.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11</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-18</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Writing the Body.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organize the body and supporting arguments and details.  Then you will complete a draft of your body.</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18</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25</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Conclusion.  </a:t>
            </a:r>
            <a:r>
              <a:rPr lang="en-US" sz="2400" dirty="0">
                <a:latin typeface="Calibri" panose="020F0502020204030204" pitchFamily="34" charset="0"/>
                <a:ea typeface="Calibri" panose="020F0502020204030204" pitchFamily="34" charset="0"/>
                <a:cs typeface="Calibri" panose="020F0502020204030204" pitchFamily="34" charset="0"/>
              </a:rPr>
              <a:t>You will learn how to write an effective conclusion.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Revising and Editing the Rough Copy.</a:t>
            </a:r>
            <a:r>
              <a:rPr lang="en-US" sz="2400" dirty="0">
                <a:latin typeface="Calibri" panose="020F0502020204030204" pitchFamily="34" charset="0"/>
                <a:ea typeface="Calibri" panose="020F0502020204030204" pitchFamily="34" charset="0"/>
                <a:cs typeface="Calibri" panose="020F0502020204030204" pitchFamily="34" charset="0"/>
              </a:rPr>
              <a:t>  You will complete a checklist for revising and editing your essay.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May 25</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June 1</a:t>
            </a:r>
            <a:r>
              <a:rPr lang="en-US" sz="2400" b="1" baseline="30000" dirty="0">
                <a:latin typeface="Calibri" panose="020F0502020204030204" pitchFamily="34" charset="0"/>
                <a:ea typeface="Calibri" panose="020F0502020204030204" pitchFamily="34" charset="0"/>
                <a:cs typeface="Calibri" panose="020F0502020204030204" pitchFamily="34" charset="0"/>
              </a:rPr>
              <a:t>st</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Wingdings" panose="05000000000000000000" pitchFamily="2" charset="2"/>
              <a:buChar char=""/>
              <a:tabLst>
                <a:tab pos="457200" algn="l"/>
              </a:tabLst>
            </a:pPr>
            <a:r>
              <a:rPr lang="en-US" sz="2400" b="1" dirty="0">
                <a:latin typeface="Calibri" panose="020F0502020204030204" pitchFamily="34" charset="0"/>
                <a:ea typeface="Calibri" panose="020F0502020204030204" pitchFamily="34" charset="0"/>
                <a:cs typeface="Calibri" panose="020F0502020204030204" pitchFamily="34" charset="0"/>
              </a:rPr>
              <a:t>The Final Draft.  </a:t>
            </a:r>
            <a:r>
              <a:rPr lang="en-US" sz="2400" dirty="0">
                <a:latin typeface="Calibri" panose="020F0502020204030204" pitchFamily="34" charset="0"/>
                <a:ea typeface="Calibri" panose="020F0502020204030204" pitchFamily="34" charset="0"/>
                <a:cs typeface="Calibri" panose="020F0502020204030204" pitchFamily="34" charset="0"/>
              </a:rPr>
              <a:t>You will complete a final copy of your essay.</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4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93CC7-DB0F-487F-9CF7-342BA5C0D6F4}"/>
              </a:ext>
            </a:extLst>
          </p:cNvPr>
          <p:cNvSpPr txBox="1">
            <a:spLocks noGrp="1"/>
          </p:cNvSpPr>
          <p:nvPr>
            <p:ph type="title"/>
          </p:nvPr>
        </p:nvSpPr>
        <p:spPr>
          <a:xfrm>
            <a:off x="2592924" y="624110"/>
            <a:ext cx="8911687" cy="507831"/>
          </a:xfrm>
          <a:prstGeom prst="rect">
            <a:avLst/>
          </a:prstGeom>
          <a:noFill/>
        </p:spPr>
        <p:txBody>
          <a:bodyPr vert="horz" rtlCol="0">
            <a:spAutoFit/>
          </a:bodyPr>
          <a:lstStyle/>
          <a:p>
            <a:r>
              <a:rPr lang="en-US" sz="2700" b="1" dirty="0">
                <a:solidFill>
                  <a:srgbClr val="800080"/>
                </a:solidFill>
                <a:latin typeface="Arial - 36"/>
              </a:rPr>
              <a:t>Step One: What is a persuasive essay?</a:t>
            </a:r>
            <a:endParaRPr lang="en-US" sz="2700" dirty="0">
              <a:solidFill>
                <a:srgbClr val="000000"/>
              </a:solidFill>
              <a:latin typeface="Arial - 36"/>
            </a:endParaRPr>
          </a:p>
        </p:txBody>
      </p:sp>
      <p:pic>
        <p:nvPicPr>
          <p:cNvPr id="5" name="Content Placeholder 4">
            <a:extLst>
              <a:ext uri="{FF2B5EF4-FFF2-40B4-BE49-F238E27FC236}">
                <a16:creationId xmlns:a16="http://schemas.microsoft.com/office/drawing/2014/main" id="{5136A53F-7706-4659-B418-02FE2956EB6C}"/>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173557" y="2067669"/>
            <a:ext cx="4026240" cy="2722661"/>
          </a:xfrm>
          <a:prstGeom prst="rect">
            <a:avLst/>
          </a:prstGeom>
          <a:solidFill>
            <a:scrgbClr r="0" g="0" b="0">
              <a:alpha val="0"/>
            </a:scrgbClr>
          </a:solidFill>
        </p:spPr>
      </p:pic>
      <p:sp>
        <p:nvSpPr>
          <p:cNvPr id="6" name="Content Placeholder 5">
            <a:extLst>
              <a:ext uri="{FF2B5EF4-FFF2-40B4-BE49-F238E27FC236}">
                <a16:creationId xmlns:a16="http://schemas.microsoft.com/office/drawing/2014/main" id="{09F0C010-AE5C-4133-BD0A-205F3DEA25FF}"/>
              </a:ext>
            </a:extLst>
          </p:cNvPr>
          <p:cNvSpPr>
            <a:spLocks noGrp="1"/>
          </p:cNvSpPr>
          <p:nvPr>
            <p:ph sz="half" idx="2"/>
          </p:nvPr>
        </p:nvSpPr>
        <p:spPr>
          <a:xfrm>
            <a:off x="5199797" y="1730436"/>
            <a:ext cx="6304814" cy="4875079"/>
          </a:xfrm>
        </p:spPr>
        <p:txBody>
          <a:bodyPr>
            <a:normAutofit fontScale="85000" lnSpcReduction="10000"/>
          </a:bodyPr>
          <a:lstStyle/>
          <a:p>
            <a:r>
              <a:rPr lang="en-US" b="1" dirty="0">
                <a:solidFill>
                  <a:srgbClr val="800080"/>
                </a:solidFill>
                <a:latin typeface="Arial - 36"/>
              </a:rPr>
              <a:t>Reading Like a Writer: </a:t>
            </a:r>
            <a:r>
              <a:rPr lang="en-US" dirty="0">
                <a:solidFill>
                  <a:srgbClr val="000000"/>
                </a:solidFill>
                <a:latin typeface="Arial - 36"/>
              </a:rPr>
              <a:t>Remember that when we close read in this context, that we are looking for writers craft.</a:t>
            </a:r>
          </a:p>
          <a:p>
            <a:r>
              <a:rPr lang="en-US" b="1" dirty="0">
                <a:solidFill>
                  <a:srgbClr val="800080"/>
                </a:solidFill>
                <a:latin typeface="Arial - 36"/>
              </a:rPr>
              <a:t>Mentor Text:</a:t>
            </a:r>
            <a:r>
              <a:rPr lang="en-US" dirty="0">
                <a:solidFill>
                  <a:srgbClr val="000000"/>
                </a:solidFill>
                <a:latin typeface="Arial - 36"/>
              </a:rPr>
              <a:t> Rick Reilly - "Keep Skeleton in the Closet“ (Rick Reilly is a famous sports writer known for infusing </a:t>
            </a:r>
            <a:r>
              <a:rPr lang="en-US" dirty="0" err="1">
                <a:solidFill>
                  <a:srgbClr val="000000"/>
                </a:solidFill>
                <a:latin typeface="Arial - 36"/>
              </a:rPr>
              <a:t>humour</a:t>
            </a:r>
            <a:r>
              <a:rPr lang="en-US" dirty="0">
                <a:solidFill>
                  <a:srgbClr val="000000"/>
                </a:solidFill>
                <a:latin typeface="Arial - 36"/>
              </a:rPr>
              <a:t> into this persuasive writing pieces.  I thought it would be fun for you to see how a unique writer such as Reilly, writes his persuasive pieces.  A link to the article is provided on this slide and the file is on my Teacher Page and Teams Site)</a:t>
            </a:r>
          </a:p>
          <a:p>
            <a:r>
              <a:rPr lang="en-US" b="1" dirty="0">
                <a:solidFill>
                  <a:srgbClr val="800080"/>
                </a:solidFill>
                <a:latin typeface="Arial - 36"/>
              </a:rPr>
              <a:t>Your Task</a:t>
            </a:r>
            <a:r>
              <a:rPr lang="en-US" b="1" dirty="0">
                <a:solidFill>
                  <a:srgbClr val="7030A0"/>
                </a:solidFill>
                <a:latin typeface="Arial - 36"/>
              </a:rPr>
              <a:t>: </a:t>
            </a:r>
            <a:r>
              <a:rPr lang="en-US" dirty="0">
                <a:solidFill>
                  <a:srgbClr val="000000"/>
                </a:solidFill>
                <a:latin typeface="Arial - 36"/>
              </a:rPr>
              <a:t>Notice how the author uses the following traits of writing:</a:t>
            </a:r>
          </a:p>
          <a:p>
            <a:pPr>
              <a:buFont typeface="Arial" panose="020B0604020202020204" pitchFamily="34" charset="0"/>
              <a:buChar char="•"/>
            </a:pPr>
            <a:r>
              <a:rPr lang="en-US" dirty="0">
                <a:solidFill>
                  <a:srgbClr val="000000"/>
                </a:solidFill>
                <a:latin typeface="Arial - 24"/>
              </a:rPr>
              <a:t>1. voice</a:t>
            </a:r>
          </a:p>
          <a:p>
            <a:pPr>
              <a:buFont typeface="Arial" panose="020B0604020202020204" pitchFamily="34" charset="0"/>
              <a:buChar char="•"/>
            </a:pPr>
            <a:r>
              <a:rPr lang="en-US" dirty="0">
                <a:solidFill>
                  <a:srgbClr val="000000"/>
                </a:solidFill>
                <a:latin typeface="Arial - 24"/>
              </a:rPr>
              <a:t>2. conventional artistry (using punctuation, spelling, etc. in a creative way for effect)</a:t>
            </a:r>
          </a:p>
          <a:p>
            <a:pPr>
              <a:buFont typeface="Arial" panose="020B0604020202020204" pitchFamily="34" charset="0"/>
              <a:buChar char="•"/>
            </a:pPr>
            <a:r>
              <a:rPr lang="en-US" dirty="0">
                <a:solidFill>
                  <a:srgbClr val="000000"/>
                </a:solidFill>
                <a:latin typeface="Arial - 24"/>
              </a:rPr>
              <a:t>3. creative sentence structure (mixing up sentence lengths for effect)</a:t>
            </a:r>
          </a:p>
          <a:p>
            <a:pPr>
              <a:buFont typeface="Arial" panose="020B0604020202020204" pitchFamily="34" charset="0"/>
              <a:buChar char="•"/>
            </a:pPr>
            <a:r>
              <a:rPr lang="en-US" dirty="0">
                <a:solidFill>
                  <a:srgbClr val="000000"/>
                </a:solidFill>
                <a:latin typeface="Arial - 24"/>
              </a:rPr>
              <a:t>4. argument (Where do you notice the author's opinion?)</a:t>
            </a:r>
          </a:p>
          <a:p>
            <a:pPr marL="0" indent="0">
              <a:buNone/>
            </a:pPr>
            <a:r>
              <a:rPr lang="en-US" dirty="0">
                <a:solidFill>
                  <a:srgbClr val="000000"/>
                </a:solidFill>
                <a:latin typeface="Arial - 24"/>
              </a:rPr>
              <a:t>If you would like, you can write down what you noticed on the following slide.</a:t>
            </a:r>
          </a:p>
          <a:p>
            <a:endParaRPr lang="en-US" dirty="0"/>
          </a:p>
        </p:txBody>
      </p:sp>
      <p:sp>
        <p:nvSpPr>
          <p:cNvPr id="7" name="Rectangle 6">
            <a:extLst>
              <a:ext uri="{FF2B5EF4-FFF2-40B4-BE49-F238E27FC236}">
                <a16:creationId xmlns:a16="http://schemas.microsoft.com/office/drawing/2014/main" id="{EA7748B7-0A65-43F7-8F0B-CBEF96B087CB}"/>
              </a:ext>
            </a:extLst>
          </p:cNvPr>
          <p:cNvSpPr/>
          <p:nvPr/>
        </p:nvSpPr>
        <p:spPr>
          <a:xfrm>
            <a:off x="1642281" y="6211669"/>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https://vault.si.com/vault/2006/01/23/keep-skeleton-in-the-closet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019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5CAA719-A2EB-48E2-8C65-09F55A10678C}"/>
              </a:ext>
            </a:extLst>
          </p:cNvPr>
          <p:cNvGraphicFramePr>
            <a:graphicFrameLocks noChangeAspect="1"/>
          </p:cNvGraphicFramePr>
          <p:nvPr/>
        </p:nvGraphicFramePr>
        <p:xfrm>
          <a:off x="1784753" y="348041"/>
          <a:ext cx="4738877" cy="6315420"/>
        </p:xfrm>
        <a:graphic>
          <a:graphicData uri="http://schemas.openxmlformats.org/presentationml/2006/ole">
            <mc:AlternateContent xmlns:mc="http://schemas.openxmlformats.org/markup-compatibility/2006">
              <mc:Choice xmlns:v="urn:schemas-microsoft-com:vml" Requires="v">
                <p:oleObj spid="_x0000_s1026" name="Document" r:id="rId3" imgW="5946064" imgH="7926957" progId="Word.Document.12">
                  <p:embed/>
                </p:oleObj>
              </mc:Choice>
              <mc:Fallback>
                <p:oleObj name="Document" r:id="rId3" imgW="5946064" imgH="7926957" progId="Word.Document.12">
                  <p:embed/>
                  <p:pic>
                    <p:nvPicPr>
                      <p:cNvPr id="7" name="Object 6">
                        <a:extLst>
                          <a:ext uri="{FF2B5EF4-FFF2-40B4-BE49-F238E27FC236}">
                            <a16:creationId xmlns:a16="http://schemas.microsoft.com/office/drawing/2014/main" id="{C5CAA719-A2EB-48E2-8C65-09F55A10678C}"/>
                          </a:ext>
                        </a:extLst>
                      </p:cNvPr>
                      <p:cNvPicPr/>
                      <p:nvPr/>
                    </p:nvPicPr>
                    <p:blipFill>
                      <a:blip r:embed="rId4"/>
                      <a:stretch>
                        <a:fillRect/>
                      </a:stretch>
                    </p:blipFill>
                    <p:spPr>
                      <a:xfrm>
                        <a:off x="1784753" y="348041"/>
                        <a:ext cx="4738877" cy="631542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4A1B41E-72AC-4FCE-A3A9-E3B5638D8F82}"/>
              </a:ext>
            </a:extLst>
          </p:cNvPr>
          <p:cNvPicPr>
            <a:picLocks noChangeAspect="1"/>
          </p:cNvPicPr>
          <p:nvPr/>
        </p:nvPicPr>
        <p:blipFill>
          <a:blip r:embed="rId5"/>
          <a:stretch>
            <a:fillRect/>
          </a:stretch>
        </p:blipFill>
        <p:spPr>
          <a:xfrm>
            <a:off x="7051343" y="348042"/>
            <a:ext cx="5079024" cy="6353010"/>
          </a:xfrm>
          <a:prstGeom prst="rect">
            <a:avLst/>
          </a:prstGeom>
        </p:spPr>
      </p:pic>
    </p:spTree>
    <p:extLst>
      <p:ext uri="{BB962C8B-B14F-4D97-AF65-F5344CB8AC3E}">
        <p14:creationId xmlns:p14="http://schemas.microsoft.com/office/powerpoint/2010/main" val="164269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557B6-1FED-4F60-9805-CE029E942726}"/>
              </a:ext>
            </a:extLst>
          </p:cNvPr>
          <p:cNvSpPr>
            <a:spLocks noGrp="1"/>
          </p:cNvSpPr>
          <p:nvPr>
            <p:ph idx="1"/>
          </p:nvPr>
        </p:nvSpPr>
        <p:spPr/>
        <p:txBody>
          <a:bodyPr/>
          <a:lstStyle/>
          <a:p>
            <a:pPr>
              <a:buAutoNum type="arabicPeriod"/>
            </a:pPr>
            <a:r>
              <a:rPr lang="en-US" b="1" dirty="0">
                <a:solidFill>
                  <a:srgbClr val="000000"/>
                </a:solidFill>
                <a:latin typeface="Arial - 24"/>
              </a:rPr>
              <a:t>voice:</a:t>
            </a:r>
          </a:p>
          <a:p>
            <a:pPr>
              <a:buAutoNum type="arabicPeriod"/>
            </a:pPr>
            <a:endParaRPr lang="en-US" b="1" dirty="0">
              <a:solidFill>
                <a:srgbClr val="000000"/>
              </a:solidFill>
              <a:latin typeface="Arial - 24"/>
            </a:endParaRPr>
          </a:p>
          <a:p>
            <a:pPr>
              <a:buAutoNum type="arabicPeriod"/>
            </a:pPr>
            <a:r>
              <a:rPr lang="en-US" b="1" dirty="0">
                <a:solidFill>
                  <a:srgbClr val="000000"/>
                </a:solidFill>
                <a:latin typeface="Arial - 24"/>
              </a:rPr>
              <a:t>conventional artistry </a:t>
            </a:r>
            <a:r>
              <a:rPr lang="en-US" dirty="0">
                <a:solidFill>
                  <a:srgbClr val="000000"/>
                </a:solidFill>
                <a:latin typeface="Arial - 24"/>
              </a:rPr>
              <a:t>(using punctuation, spelling, etc. in a creative way for effect):</a:t>
            </a:r>
          </a:p>
          <a:p>
            <a:pPr>
              <a:buAutoNum type="arabicPeriod"/>
            </a:pPr>
            <a:endParaRPr lang="en-US" dirty="0">
              <a:solidFill>
                <a:srgbClr val="000000"/>
              </a:solidFill>
              <a:latin typeface="Arial - 24"/>
            </a:endParaRPr>
          </a:p>
          <a:p>
            <a:pPr>
              <a:buAutoNum type="arabicPeriod"/>
            </a:pPr>
            <a:r>
              <a:rPr lang="en-US" b="1" dirty="0">
                <a:solidFill>
                  <a:srgbClr val="000000"/>
                </a:solidFill>
                <a:latin typeface="Arial - 24"/>
              </a:rPr>
              <a:t>creative sentence structure </a:t>
            </a:r>
            <a:r>
              <a:rPr lang="en-US" dirty="0">
                <a:solidFill>
                  <a:srgbClr val="000000"/>
                </a:solidFill>
                <a:latin typeface="Arial - 24"/>
              </a:rPr>
              <a:t>(mixing up sentence lengths for effect):</a:t>
            </a:r>
          </a:p>
          <a:p>
            <a:pPr>
              <a:buAutoNum type="arabicPeriod"/>
            </a:pPr>
            <a:endParaRPr lang="en-US" dirty="0">
              <a:solidFill>
                <a:srgbClr val="000000"/>
              </a:solidFill>
              <a:latin typeface="Arial - 24"/>
            </a:endParaRPr>
          </a:p>
          <a:p>
            <a:pPr>
              <a:buAutoNum type="arabicPeriod"/>
            </a:pPr>
            <a:r>
              <a:rPr lang="en-US" b="1" dirty="0">
                <a:solidFill>
                  <a:srgbClr val="000000"/>
                </a:solidFill>
                <a:latin typeface="Arial - 24"/>
              </a:rPr>
              <a:t>argument </a:t>
            </a:r>
            <a:r>
              <a:rPr lang="en-US" dirty="0">
                <a:solidFill>
                  <a:srgbClr val="000000"/>
                </a:solidFill>
                <a:latin typeface="Arial - 24"/>
              </a:rPr>
              <a:t>(Where do you notice the author's opinion?):</a:t>
            </a:r>
          </a:p>
          <a:p>
            <a:endParaRPr lang="en-US" dirty="0"/>
          </a:p>
        </p:txBody>
      </p:sp>
      <p:sp>
        <p:nvSpPr>
          <p:cNvPr id="5" name="TextBox 4">
            <a:extLst>
              <a:ext uri="{FF2B5EF4-FFF2-40B4-BE49-F238E27FC236}">
                <a16:creationId xmlns:a16="http://schemas.microsoft.com/office/drawing/2014/main" id="{95615585-A2F9-4FCB-8D5C-A17FE2923161}"/>
              </a:ext>
            </a:extLst>
          </p:cNvPr>
          <p:cNvSpPr txBox="1"/>
          <p:nvPr/>
        </p:nvSpPr>
        <p:spPr>
          <a:xfrm>
            <a:off x="1693862" y="667772"/>
            <a:ext cx="9810750" cy="78483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800080"/>
                </a:solidFill>
                <a:effectLst/>
                <a:uLnTx/>
                <a:uFillTx/>
                <a:latin typeface="Arial - 36"/>
                <a:ea typeface="+mn-ea"/>
                <a:cs typeface="+mn-cs"/>
              </a:rPr>
              <a:t>Reading Like a Writer: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 24"/>
                <a:ea typeface="+mn-ea"/>
                <a:cs typeface="+mn-cs"/>
              </a:rPr>
              <a:t>What did you notice the author, Rick Reilly, doing in his writing?</a:t>
            </a:r>
            <a:endParaRPr kumimoji="0" lang="en-US" sz="2700" b="1" i="0" u="none" strike="noStrike" kern="1200" cap="none" spc="0" normalizeH="0" baseline="0" noProof="0" dirty="0">
              <a:ln>
                <a:noFill/>
              </a:ln>
              <a:solidFill>
                <a:srgbClr val="800080"/>
              </a:solidFill>
              <a:effectLst/>
              <a:uLnTx/>
              <a:uFillTx/>
              <a:latin typeface="Arial - 36"/>
              <a:ea typeface="+mn-ea"/>
              <a:cs typeface="+mn-cs"/>
            </a:endParaRPr>
          </a:p>
        </p:txBody>
      </p:sp>
    </p:spTree>
    <p:extLst>
      <p:ext uri="{BB962C8B-B14F-4D97-AF65-F5344CB8AC3E}">
        <p14:creationId xmlns:p14="http://schemas.microsoft.com/office/powerpoint/2010/main" val="293059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82028-EE41-4E11-B90A-2F55797BB60A}"/>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93659E6A-60AC-45C2-AB7C-EDACD44C40F9}"/>
              </a:ext>
            </a:extLst>
          </p:cNvPr>
          <p:cNvSpPr txBox="1">
            <a:spLocks noGrp="1"/>
          </p:cNvSpPr>
          <p:nvPr>
            <p:ph type="title"/>
          </p:nvPr>
        </p:nvSpPr>
        <p:spPr>
          <a:xfrm>
            <a:off x="2592388" y="623888"/>
            <a:ext cx="8912225" cy="1338828"/>
          </a:xfrm>
          <a:prstGeom prst="rect">
            <a:avLst/>
          </a:prstGeom>
          <a:noFill/>
        </p:spPr>
        <p:txBody>
          <a:bodyPr vert="horz" rtlCol="0">
            <a:spAutoFit/>
          </a:bodyPr>
          <a:lstStyle/>
          <a:p>
            <a:r>
              <a:rPr lang="en-US" sz="2700" b="1" dirty="0">
                <a:solidFill>
                  <a:srgbClr val="800080"/>
                </a:solidFill>
                <a:latin typeface="Arial - 36"/>
              </a:rPr>
              <a:t>Closing thinking question:</a:t>
            </a:r>
            <a:r>
              <a:rPr lang="en-US" sz="2700" dirty="0">
                <a:solidFill>
                  <a:srgbClr val="000000"/>
                </a:solidFill>
                <a:latin typeface="Arial - 36"/>
              </a:rPr>
              <a:t>  How is this persuasive piece different than those you have read and written in the past?</a:t>
            </a:r>
          </a:p>
        </p:txBody>
      </p:sp>
    </p:spTree>
    <p:extLst>
      <p:ext uri="{BB962C8B-B14F-4D97-AF65-F5344CB8AC3E}">
        <p14:creationId xmlns:p14="http://schemas.microsoft.com/office/powerpoint/2010/main" val="3890991413"/>
      </p:ext>
    </p:extLst>
  </p:cSld>
  <p:clrMapOvr>
    <a:masterClrMapping/>
  </p:clrMapOvr>
</p:sld>
</file>

<file path=ppt/theme/theme1.xml><?xml version="1.0" encoding="utf-8"?>
<a:theme xmlns:a="http://schemas.openxmlformats.org/drawingml/2006/main" name="DividendVTI">
  <a:themeElements>
    <a:clrScheme name="AnalogousFromRegularSeedRightStep">
      <a:dk1>
        <a:srgbClr val="000000"/>
      </a:dk1>
      <a:lt1>
        <a:srgbClr val="FFFFFF"/>
      </a:lt1>
      <a:dk2>
        <a:srgbClr val="3E3823"/>
      </a:dk2>
      <a:lt2>
        <a:srgbClr val="E2E6E8"/>
      </a:lt2>
      <a:accent1>
        <a:srgbClr val="D87438"/>
      </a:accent1>
      <a:accent2>
        <a:srgbClr val="C0A025"/>
      </a:accent2>
      <a:accent3>
        <a:srgbClr val="92AD2C"/>
      </a:accent3>
      <a:accent4>
        <a:srgbClr val="5AB723"/>
      </a:accent4>
      <a:accent5>
        <a:srgbClr val="30BA36"/>
      </a:accent5>
      <a:accent6>
        <a:srgbClr val="23B968"/>
      </a:accent6>
      <a:hlink>
        <a:srgbClr val="3D89B7"/>
      </a:hlink>
      <a:folHlink>
        <a:srgbClr val="828282"/>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3" ma:contentTypeDescription="Create a new document." ma:contentTypeScope="" ma:versionID="4dbe079842d7f67c89ec4d857bcde0f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c1d077bd3a21a43c8296d8ae49aa31e1"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A0D4AE-DF0D-4554-9641-2407A3B20F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27192D-9037-48C4-8204-5D25044906C6}">
  <ds:schemaRefs>
    <ds:schemaRef ds:uri="http://schemas.microsoft.com/sharepoint/v3/contenttype/forms"/>
  </ds:schemaRefs>
</ds:datastoreItem>
</file>

<file path=customXml/itemProps3.xml><?xml version="1.0" encoding="utf-8"?>
<ds:datastoreItem xmlns:ds="http://schemas.openxmlformats.org/officeDocument/2006/customXml" ds:itemID="{FB3BBAED-4173-4697-822A-051B57E0C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2242</Words>
  <Application>Microsoft Office PowerPoint</Application>
  <PresentationFormat>Widescreen</PresentationFormat>
  <Paragraphs>139</Paragraphs>
  <Slides>22</Slides>
  <Notes>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9" baseType="lpstr">
      <vt:lpstr>Arial</vt:lpstr>
      <vt:lpstr>Arial - 24</vt:lpstr>
      <vt:lpstr>Arial - 27</vt:lpstr>
      <vt:lpstr>Arial - 35</vt:lpstr>
      <vt:lpstr>Arial - 36</vt:lpstr>
      <vt:lpstr>Calibri</vt:lpstr>
      <vt:lpstr>Century Gothic</vt:lpstr>
      <vt:lpstr>Merriweather</vt:lpstr>
      <vt:lpstr>Playfair Display</vt:lpstr>
      <vt:lpstr>Times New Roman</vt:lpstr>
      <vt:lpstr>Tw Cen MT</vt:lpstr>
      <vt:lpstr>Wingdings</vt:lpstr>
      <vt:lpstr>Wingdings 2</vt:lpstr>
      <vt:lpstr>Wingdings 3</vt:lpstr>
      <vt:lpstr>DividendVTI</vt:lpstr>
      <vt:lpstr>Wisp</vt:lpstr>
      <vt:lpstr>Document</vt:lpstr>
      <vt:lpstr>Grade 8 Persuasive Essay</vt:lpstr>
      <vt:lpstr>The purpose of this unit</vt:lpstr>
      <vt:lpstr>Where do I complete my work?</vt:lpstr>
      <vt:lpstr>Can I get feedback from my teacher?</vt:lpstr>
      <vt:lpstr>Unit Sequence</vt:lpstr>
      <vt:lpstr>Step One: What is a persuasive essay?</vt:lpstr>
      <vt:lpstr>PowerPoint Presentation</vt:lpstr>
      <vt:lpstr>PowerPoint Presentation</vt:lpstr>
      <vt:lpstr>Closing thinking question:  How is this persuasive piece different than those you have read and written in the past?</vt:lpstr>
      <vt:lpstr>Important Take Away from Rick Reilly Article</vt:lpstr>
      <vt:lpstr>To prove my  point, check out what Rick Reilly’s essay would look like without voice and creativity…</vt:lpstr>
      <vt:lpstr>PowerPoint Presentation</vt:lpstr>
      <vt:lpstr>Comparing Writers’ Styles</vt:lpstr>
      <vt:lpstr>“A Senseless Death in Our Age of Anger” by Mitch Albom</vt:lpstr>
      <vt:lpstr>PowerPoint Presentation</vt:lpstr>
      <vt:lpstr>What should your persuasive essay look like?</vt:lpstr>
      <vt:lpstr>Persuasive writing: the end goal</vt:lpstr>
      <vt:lpstr>Read “Bike Lanes“ by a former grade 8 student from DLMS.  The full text can be found on my Teacher Page.  Look for the following:  1. organizational strategies  2. evidence to support the student’s opinion  3. persuasive strategies  4. things you don't understand </vt:lpstr>
      <vt:lpstr>Let’s take a look another one.  This one is called “A Deep Dive Into the Plastic Bag Crisis”.  Check it out on the next slide.  There are no tasks with this one.  It is simply to give you another example of a persuasive essay. </vt:lpstr>
      <vt:lpstr>PowerPoint Presentation</vt:lpstr>
      <vt:lpstr>By looking at both of these essays you can see that there are some clear criteria that you need to follow when writing your essay:    </vt:lpstr>
      <vt:lpstr>Persuasive writing: the process – this is the process you will be following to write your essay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 Persuasive Essay</dc:title>
  <dc:creator>Cabel, Krista (ASD-N)</dc:creator>
  <cp:lastModifiedBy>Cabel, Krista (ASD-N)</cp:lastModifiedBy>
  <cp:revision>1</cp:revision>
  <dcterms:created xsi:type="dcterms:W3CDTF">2020-03-31T18:17:42Z</dcterms:created>
  <dcterms:modified xsi:type="dcterms:W3CDTF">2020-04-16T12:40:24Z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