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23" r:id="rId6"/>
    <p:sldId id="261" r:id="rId7"/>
    <p:sldId id="322" r:id="rId8"/>
    <p:sldId id="269" r:id="rId9"/>
    <p:sldId id="356" r:id="rId10"/>
    <p:sldId id="357" r:id="rId11"/>
    <p:sldId id="324" r:id="rId12"/>
    <p:sldId id="273" r:id="rId13"/>
    <p:sldId id="325" r:id="rId14"/>
    <p:sldId id="274" r:id="rId15"/>
    <p:sldId id="275" r:id="rId16"/>
    <p:sldId id="277" r:id="rId17"/>
    <p:sldId id="278" r:id="rId18"/>
    <p:sldId id="279" r:id="rId19"/>
    <p:sldId id="280" r:id="rId20"/>
    <p:sldId id="3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F3BC6-426A-431A-83E4-44890EB34635}" v="2" dt="2020-04-27T12:13:27.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bel, Krista (ASD-N)" userId="76055683-db40-4235-b797-40a2516bb4fa" providerId="ADAL" clId="{25DF3BC6-426A-431A-83E4-44890EB34635}"/>
    <pc:docChg chg="custSel addSld delSld modSld">
      <pc:chgData name="Cabel, Krista (ASD-N)" userId="76055683-db40-4235-b797-40a2516bb4fa" providerId="ADAL" clId="{25DF3BC6-426A-431A-83E4-44890EB34635}" dt="2020-04-27T12:13:27.038" v="311" actId="207"/>
      <pc:docMkLst>
        <pc:docMk/>
      </pc:docMkLst>
      <pc:sldChg chg="del">
        <pc:chgData name="Cabel, Krista (ASD-N)" userId="76055683-db40-4235-b797-40a2516bb4fa" providerId="ADAL" clId="{25DF3BC6-426A-431A-83E4-44890EB34635}" dt="2020-04-23T14:01:52.049" v="0" actId="47"/>
        <pc:sldMkLst>
          <pc:docMk/>
          <pc:sldMk cId="0" sldId="282"/>
        </pc:sldMkLst>
      </pc:sldChg>
      <pc:sldChg chg="del">
        <pc:chgData name="Cabel, Krista (ASD-N)" userId="76055683-db40-4235-b797-40a2516bb4fa" providerId="ADAL" clId="{25DF3BC6-426A-431A-83E4-44890EB34635}" dt="2020-04-23T14:01:52.049" v="0" actId="47"/>
        <pc:sldMkLst>
          <pc:docMk/>
          <pc:sldMk cId="0" sldId="283"/>
        </pc:sldMkLst>
      </pc:sldChg>
      <pc:sldChg chg="modSp mod">
        <pc:chgData name="Cabel, Krista (ASD-N)" userId="76055683-db40-4235-b797-40a2516bb4fa" providerId="ADAL" clId="{25DF3BC6-426A-431A-83E4-44890EB34635}" dt="2020-04-23T14:02:21.559" v="33" actId="20577"/>
        <pc:sldMkLst>
          <pc:docMk/>
          <pc:sldMk cId="4009012029" sldId="326"/>
        </pc:sldMkLst>
        <pc:spChg chg="mod">
          <ac:chgData name="Cabel, Krista (ASD-N)" userId="76055683-db40-4235-b797-40a2516bb4fa" providerId="ADAL" clId="{25DF3BC6-426A-431A-83E4-44890EB34635}" dt="2020-04-23T14:02:21.559" v="33" actId="20577"/>
          <ac:spMkLst>
            <pc:docMk/>
            <pc:sldMk cId="4009012029" sldId="326"/>
            <ac:spMk id="68" creationId="{00000000-0000-0000-0000-000000000000}"/>
          </ac:spMkLst>
        </pc:spChg>
      </pc:sldChg>
      <pc:sldChg chg="del">
        <pc:chgData name="Cabel, Krista (ASD-N)" userId="76055683-db40-4235-b797-40a2516bb4fa" providerId="ADAL" clId="{25DF3BC6-426A-431A-83E4-44890EB34635}" dt="2020-04-23T14:01:52.049" v="0" actId="47"/>
        <pc:sldMkLst>
          <pc:docMk/>
          <pc:sldMk cId="2247567519" sldId="327"/>
        </pc:sldMkLst>
      </pc:sldChg>
      <pc:sldChg chg="del">
        <pc:chgData name="Cabel, Krista (ASD-N)" userId="76055683-db40-4235-b797-40a2516bb4fa" providerId="ADAL" clId="{25DF3BC6-426A-431A-83E4-44890EB34635}" dt="2020-04-23T14:01:52.049" v="0" actId="47"/>
        <pc:sldMkLst>
          <pc:docMk/>
          <pc:sldMk cId="2768094438" sldId="328"/>
        </pc:sldMkLst>
      </pc:sldChg>
      <pc:sldChg chg="del">
        <pc:chgData name="Cabel, Krista (ASD-N)" userId="76055683-db40-4235-b797-40a2516bb4fa" providerId="ADAL" clId="{25DF3BC6-426A-431A-83E4-44890EB34635}" dt="2020-04-23T14:01:52.049" v="0" actId="47"/>
        <pc:sldMkLst>
          <pc:docMk/>
          <pc:sldMk cId="2712703788" sldId="329"/>
        </pc:sldMkLst>
      </pc:sldChg>
      <pc:sldChg chg="addSp modSp mod">
        <pc:chgData name="Cabel, Krista (ASD-N)" userId="76055683-db40-4235-b797-40a2516bb4fa" providerId="ADAL" clId="{25DF3BC6-426A-431A-83E4-44890EB34635}" dt="2020-04-23T14:02:48.077" v="44" actId="113"/>
        <pc:sldMkLst>
          <pc:docMk/>
          <pc:sldMk cId="1848464711" sldId="356"/>
        </pc:sldMkLst>
        <pc:spChg chg="add mod">
          <ac:chgData name="Cabel, Krista (ASD-N)" userId="76055683-db40-4235-b797-40a2516bb4fa" providerId="ADAL" clId="{25DF3BC6-426A-431A-83E4-44890EB34635}" dt="2020-04-23T14:02:48.077" v="44" actId="113"/>
          <ac:spMkLst>
            <pc:docMk/>
            <pc:sldMk cId="1848464711" sldId="356"/>
            <ac:spMk id="4" creationId="{3FC954B1-3EE7-4A2B-94CA-043DE949DFAC}"/>
          </ac:spMkLst>
        </pc:spChg>
      </pc:sldChg>
      <pc:sldChg chg="modSp new mod">
        <pc:chgData name="Cabel, Krista (ASD-N)" userId="76055683-db40-4235-b797-40a2516bb4fa" providerId="ADAL" clId="{25DF3BC6-426A-431A-83E4-44890EB34635}" dt="2020-04-27T12:13:27.038" v="311" actId="207"/>
        <pc:sldMkLst>
          <pc:docMk/>
          <pc:sldMk cId="414686404" sldId="357"/>
        </pc:sldMkLst>
        <pc:spChg chg="mod">
          <ac:chgData name="Cabel, Krista (ASD-N)" userId="76055683-db40-4235-b797-40a2516bb4fa" providerId="ADAL" clId="{25DF3BC6-426A-431A-83E4-44890EB34635}" dt="2020-04-27T12:13:27.038" v="311" actId="207"/>
          <ac:spMkLst>
            <pc:docMk/>
            <pc:sldMk cId="414686404" sldId="357"/>
            <ac:spMk id="2" creationId="{634FBA43-3F9E-482D-85FE-4780C223EB8E}"/>
          </ac:spMkLst>
        </pc:spChg>
        <pc:spChg chg="mod">
          <ac:chgData name="Cabel, Krista (ASD-N)" userId="76055683-db40-4235-b797-40a2516bb4fa" providerId="ADAL" clId="{25DF3BC6-426A-431A-83E4-44890EB34635}" dt="2020-04-27T12:13:16.261" v="309" actId="6549"/>
          <ac:spMkLst>
            <pc:docMk/>
            <pc:sldMk cId="414686404" sldId="357"/>
            <ac:spMk id="3" creationId="{BC53AF0A-3669-4F89-8C25-F4B6B1FCD8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5E7BB-9568-4C06-8565-A525BBA4DDE2}"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7C255-54B7-47CD-8D3A-4840DB3A97AB}" type="slidenum">
              <a:rPr lang="en-US" smtClean="0"/>
              <a:t>‹#›</a:t>
            </a:fld>
            <a:endParaRPr lang="en-US"/>
          </a:p>
        </p:txBody>
      </p:sp>
    </p:spTree>
    <p:extLst>
      <p:ext uri="{BB962C8B-B14F-4D97-AF65-F5344CB8AC3E}">
        <p14:creationId xmlns:p14="http://schemas.microsoft.com/office/powerpoint/2010/main" val="59154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53c99e06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53c99e06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02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91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16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5d60ae8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5d60ae8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55d60ae8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55d60ae8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55d60ae8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55d60ae8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5d60ae8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5d60ae8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55d60ae8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55d60ae8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55d60ae8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55d60ae8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9B08-6861-4E5C-886E-BD79952EE0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28F9BC-A4C8-4C8E-8370-94718971B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60936E-9D25-404F-A735-9F0F28259716}"/>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63CF0475-C4E9-4369-AF79-BEDF9434F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3EEA2-3073-4D1A-B95F-84FC7D884726}"/>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131851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BEF5-FE02-4455-8434-224D16ACFC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FD4B02-B0F2-4801-9ECA-C4F216C77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2C135-73C0-4E24-A4DC-E6F2DAA0129D}"/>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61E9248B-3A0D-4CF1-8104-5DAABD82B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AEE60-C41B-480F-B245-1383C5E0D691}"/>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72925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CC10C-1972-4AE8-86CA-26C38EA95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72F269-9F82-498D-88B2-662215480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88C24-9E45-4CA7-9AAE-D78BC1A1A372}"/>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A2131B9D-D2FE-4280-AA01-7DC25DD98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9E968-DECC-42CD-A575-7377D7AF5434}"/>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3161033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2487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712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371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187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3224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0525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2904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563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0588-2246-433F-B4A0-05B7D2A70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D05A0-89CB-450A-96D6-519BE4E71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E1000-4CA0-47E9-BD54-9942D9066D8B}"/>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D867424A-2647-4C07-B387-3999EE03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A49C7-953A-43D8-AF6D-09980635B39C}"/>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219200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9849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9839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5241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645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9978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0146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486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402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035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6067600" y="-664800"/>
            <a:ext cx="56800" cy="11274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459000" y="1871800"/>
            <a:ext cx="11274000" cy="28624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64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64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64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64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64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64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64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64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64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995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4952-3B94-43CD-BA0E-455DFCC427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E845B8-1439-4287-A38C-7B99663E6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17C799-9EE8-4F7F-AD30-A677594C2901}"/>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DBDBD254-C31A-4D19-ACF2-6ADA6DBC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A4626-F319-45AA-B568-3E37BFDBA62B}"/>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922676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2510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
        <p:cNvGrpSpPr/>
        <p:nvPr/>
      </p:nvGrpSpPr>
      <p:grpSpPr>
        <a:xfrm>
          <a:off x="0" y="0"/>
          <a:ext cx="0" cy="0"/>
          <a:chOff x="0" y="0"/>
          <a:chExt cx="0" cy="0"/>
        </a:xfrm>
      </p:grpSpPr>
      <p:sp>
        <p:nvSpPr>
          <p:cNvPr id="51" name="Google Shape;51;p10"/>
          <p:cNvSpPr/>
          <p:nvPr/>
        </p:nvSpPr>
        <p:spPr>
          <a:xfrm>
            <a:off x="0" y="5825333"/>
            <a:ext cx="12192000" cy="10324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a:spLocks noGrp="1"/>
          </p:cNvSpPr>
          <p:nvPr>
            <p:ph type="body" idx="1"/>
          </p:nvPr>
        </p:nvSpPr>
        <p:spPr>
          <a:xfrm>
            <a:off x="415600" y="6028533"/>
            <a:ext cx="10639200" cy="614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37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68C0-28C8-4E68-86FD-A851A65AB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0ECB9-B606-4ED6-9666-8084F7239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D1846F-7E11-4CFE-B4D1-F370A7723F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5CB1A-148F-4995-A0FC-5C755AEE5C1E}"/>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6" name="Footer Placeholder 5">
            <a:extLst>
              <a:ext uri="{FF2B5EF4-FFF2-40B4-BE49-F238E27FC236}">
                <a16:creationId xmlns:a16="http://schemas.microsoft.com/office/drawing/2014/main" id="{EF0BE78C-5A4B-412F-BA9E-29B4C517C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D685C-246C-4EAE-893A-47A92BA45D7A}"/>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239570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AB16-C792-4C17-8AFF-46F747C410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1D4DA-455C-4263-BD6D-71186DF3F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631410-A53D-4650-9F71-5946216437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7D2474-ABD2-4C72-9FE6-EC8147886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0FF38-4BB0-4AC9-98BD-0FA34F7E1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A31AB-136F-412C-B0E1-A60DDDCFF964}"/>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8" name="Footer Placeholder 7">
            <a:extLst>
              <a:ext uri="{FF2B5EF4-FFF2-40B4-BE49-F238E27FC236}">
                <a16:creationId xmlns:a16="http://schemas.microsoft.com/office/drawing/2014/main" id="{8CC331CC-9DDC-42C3-8374-2F0A66027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DD3ADA-A0A0-4828-84C2-99A39DA9A2B6}"/>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1507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ED2E-2939-4C9D-9484-9C0131F0A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41964-4793-48F9-B0C9-8E25F79AF283}"/>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4" name="Footer Placeholder 3">
            <a:extLst>
              <a:ext uri="{FF2B5EF4-FFF2-40B4-BE49-F238E27FC236}">
                <a16:creationId xmlns:a16="http://schemas.microsoft.com/office/drawing/2014/main" id="{87E1B31E-4E3F-4393-AA6B-DF396C04C1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EE35E2-6790-4F41-BA9B-D4B1066D2527}"/>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368013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7C54F-7A61-4AE4-9A16-1884B79E794C}"/>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3" name="Footer Placeholder 2">
            <a:extLst>
              <a:ext uri="{FF2B5EF4-FFF2-40B4-BE49-F238E27FC236}">
                <a16:creationId xmlns:a16="http://schemas.microsoft.com/office/drawing/2014/main" id="{D876F300-9856-423E-BA1B-A166EE8F9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AEA15F-244C-4CCD-833E-819FC2A1DA03}"/>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367501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F01A-89CA-450B-90AC-01DB711EC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FE1D1B-5A6B-4DC7-BBD4-3FA632CDB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D267A1-1C37-4BE2-8A5C-284A1B98A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4A1CA-15B7-49D7-AD7C-F8016F483DA1}"/>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6" name="Footer Placeholder 5">
            <a:extLst>
              <a:ext uri="{FF2B5EF4-FFF2-40B4-BE49-F238E27FC236}">
                <a16:creationId xmlns:a16="http://schemas.microsoft.com/office/drawing/2014/main" id="{69DFCF9F-10B9-4B8B-A9B3-2C83025A8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E784C-2846-407F-BF4E-02FD0C1F7240}"/>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70150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F311-2293-432C-AC9C-2DE6F7DD2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EA7DFF-2F9C-468E-9868-CD7029B8D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A06C94-8A5D-46A4-A36A-BAA058DAE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B6FB9-62B6-491A-8855-58EBB4B077B7}"/>
              </a:ext>
            </a:extLst>
          </p:cNvPr>
          <p:cNvSpPr>
            <a:spLocks noGrp="1"/>
          </p:cNvSpPr>
          <p:nvPr>
            <p:ph type="dt" sz="half" idx="10"/>
          </p:nvPr>
        </p:nvSpPr>
        <p:spPr/>
        <p:txBody>
          <a:bodyPr/>
          <a:lstStyle/>
          <a:p>
            <a:fld id="{8B319838-4CA5-4993-B211-6FAD944E582F}" type="datetimeFigureOut">
              <a:rPr lang="en-US" smtClean="0"/>
              <a:t>4/27/2020</a:t>
            </a:fld>
            <a:endParaRPr lang="en-US"/>
          </a:p>
        </p:txBody>
      </p:sp>
      <p:sp>
        <p:nvSpPr>
          <p:cNvPr id="6" name="Footer Placeholder 5">
            <a:extLst>
              <a:ext uri="{FF2B5EF4-FFF2-40B4-BE49-F238E27FC236}">
                <a16:creationId xmlns:a16="http://schemas.microsoft.com/office/drawing/2014/main" id="{97D5698E-9DA6-4853-A527-246F8DDE2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D34EF-3C03-4872-A498-67062CDFEDEA}"/>
              </a:ext>
            </a:extLst>
          </p:cNvPr>
          <p:cNvSpPr>
            <a:spLocks noGrp="1"/>
          </p:cNvSpPr>
          <p:nvPr>
            <p:ph type="sldNum" sz="quarter" idx="12"/>
          </p:nvPr>
        </p:nvSpPr>
        <p:spPr/>
        <p:txBody>
          <a:bodyPr/>
          <a:lstStyle/>
          <a:p>
            <a:fld id="{607DEEEE-B5B1-43FD-BCCE-B52C166AE835}" type="slidenum">
              <a:rPr lang="en-US" smtClean="0"/>
              <a:t>‹#›</a:t>
            </a:fld>
            <a:endParaRPr lang="en-US"/>
          </a:p>
        </p:txBody>
      </p:sp>
    </p:spTree>
    <p:extLst>
      <p:ext uri="{BB962C8B-B14F-4D97-AF65-F5344CB8AC3E}">
        <p14:creationId xmlns:p14="http://schemas.microsoft.com/office/powerpoint/2010/main" val="70555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08864-CFE1-4734-BC72-00E4B91AD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BDA2D2-B0A2-47A3-B5F2-988275B4D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3825E-4B02-4027-9658-CFBF4C223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9838-4CA5-4993-B211-6FAD944E582F}" type="datetimeFigureOut">
              <a:rPr lang="en-US" smtClean="0"/>
              <a:t>4/27/2020</a:t>
            </a:fld>
            <a:endParaRPr lang="en-US"/>
          </a:p>
        </p:txBody>
      </p:sp>
      <p:sp>
        <p:nvSpPr>
          <p:cNvPr id="5" name="Footer Placeholder 4">
            <a:extLst>
              <a:ext uri="{FF2B5EF4-FFF2-40B4-BE49-F238E27FC236}">
                <a16:creationId xmlns:a16="http://schemas.microsoft.com/office/drawing/2014/main" id="{B16ABB73-E6F8-450C-BF01-9D9ED9E44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7E1333-DDA0-454F-8BC7-B7EC7BF23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DEEEE-B5B1-43FD-BCCE-B52C166AE835}" type="slidenum">
              <a:rPr lang="en-US" smtClean="0"/>
              <a:t>‹#›</a:t>
            </a:fld>
            <a:endParaRPr lang="en-US"/>
          </a:p>
        </p:txBody>
      </p:sp>
    </p:spTree>
    <p:extLst>
      <p:ext uri="{BB962C8B-B14F-4D97-AF65-F5344CB8AC3E}">
        <p14:creationId xmlns:p14="http://schemas.microsoft.com/office/powerpoint/2010/main" val="204627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460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FDCD3DA-7B29-423B-B69D-D9CEBBCFD4E7}"/>
              </a:ext>
            </a:extLst>
          </p:cNvPr>
          <p:cNvSpPr>
            <a:spLocks noGrp="1"/>
          </p:cNvSpPr>
          <p:nvPr>
            <p:ph type="ctrTitle"/>
          </p:nvPr>
        </p:nvSpPr>
        <p:spPr>
          <a:xfrm>
            <a:off x="3373062" y="1864865"/>
            <a:ext cx="8131550" cy="2262781"/>
          </a:xfrm>
        </p:spPr>
        <p:txBody>
          <a:bodyPr>
            <a:normAutofit/>
          </a:bodyPr>
          <a:lstStyle/>
          <a:p>
            <a:r>
              <a:rPr lang="en-US" dirty="0"/>
              <a:t>Prewriting: Brainstorming a topic</a:t>
            </a:r>
          </a:p>
        </p:txBody>
      </p:sp>
      <p:sp>
        <p:nvSpPr>
          <p:cNvPr id="11" name="Rectangle 10">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13" name="Group 12">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6"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7"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8"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9"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0"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1"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2"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3"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4"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5"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7" name="Group 26">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8"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9"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0"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1"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2"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3"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4"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5"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6"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7"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8"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9"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1"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0" name="Subtitle 2">
            <a:extLst>
              <a:ext uri="{FF2B5EF4-FFF2-40B4-BE49-F238E27FC236}">
                <a16:creationId xmlns:a16="http://schemas.microsoft.com/office/drawing/2014/main" id="{AB36CB65-091B-4EAA-A006-E8BCD63C65AA}"/>
              </a:ext>
            </a:extLst>
          </p:cNvPr>
          <p:cNvSpPr>
            <a:spLocks noGrp="1"/>
          </p:cNvSpPr>
          <p:nvPr>
            <p:ph type="subTitle" idx="1"/>
          </p:nvPr>
        </p:nvSpPr>
        <p:spPr>
          <a:xfrm>
            <a:off x="3537367" y="4127646"/>
            <a:ext cx="8627410" cy="1126283"/>
          </a:xfrm>
        </p:spPr>
        <p:txBody>
          <a:bodyPr/>
          <a:lstStyle/>
          <a:p>
            <a:r>
              <a:rPr lang="en-US" dirty="0"/>
              <a:t>Now that you know what a persuasive essay looks like, let’s start thinking about your own essay!</a:t>
            </a:r>
          </a:p>
        </p:txBody>
      </p:sp>
    </p:spTree>
    <p:extLst>
      <p:ext uri="{BB962C8B-B14F-4D97-AF65-F5344CB8AC3E}">
        <p14:creationId xmlns:p14="http://schemas.microsoft.com/office/powerpoint/2010/main" val="248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522640" y="811291"/>
            <a:ext cx="3812000" cy="1023600"/>
          </a:xfrm>
          <a:prstGeom prst="rect">
            <a:avLst/>
          </a:prstGeom>
        </p:spPr>
        <p:txBody>
          <a:bodyPr spcFirstLastPara="1" vert="horz" wrap="square" lIns="121900" tIns="121900" rIns="121900" bIns="121900" rtlCol="0" anchor="b" anchorCtr="0">
            <a:noAutofit/>
          </a:bodyPr>
          <a:lstStyle/>
          <a:p>
            <a:r>
              <a:rPr lang="en" dirty="0"/>
              <a:t>Your Friends</a:t>
            </a:r>
            <a:br>
              <a:rPr lang="en" dirty="0"/>
            </a:br>
            <a:r>
              <a:rPr lang="en" dirty="0"/>
              <a:t>Good sources!</a:t>
            </a:r>
            <a:endParaRPr dirty="0"/>
          </a:p>
        </p:txBody>
      </p:sp>
      <p:pic>
        <p:nvPicPr>
          <p:cNvPr id="75" name="Google Shape;75;p14"/>
          <p:cNvPicPr preferRelativeResize="0"/>
          <p:nvPr/>
        </p:nvPicPr>
        <p:blipFill>
          <a:blip r:embed="rId3">
            <a:alphaModFix/>
          </a:blip>
          <a:stretch>
            <a:fillRect/>
          </a:stretch>
        </p:blipFill>
        <p:spPr>
          <a:xfrm>
            <a:off x="870077" y="2187100"/>
            <a:ext cx="2681193" cy="2681167"/>
          </a:xfrm>
          <a:prstGeom prst="rect">
            <a:avLst/>
          </a:prstGeom>
          <a:noFill/>
          <a:ln>
            <a:noFill/>
          </a:ln>
        </p:spPr>
      </p:pic>
      <p:pic>
        <p:nvPicPr>
          <p:cNvPr id="77" name="Google Shape;77;p14"/>
          <p:cNvPicPr preferRelativeResize="0"/>
          <p:nvPr/>
        </p:nvPicPr>
        <p:blipFill>
          <a:blip r:embed="rId4">
            <a:alphaModFix/>
          </a:blip>
          <a:stretch>
            <a:fillRect/>
          </a:stretch>
        </p:blipFill>
        <p:spPr>
          <a:xfrm>
            <a:off x="4908300" y="0"/>
            <a:ext cx="2180432" cy="2939965"/>
          </a:xfrm>
          <a:prstGeom prst="rect">
            <a:avLst/>
          </a:prstGeom>
          <a:noFill/>
          <a:ln>
            <a:noFill/>
          </a:ln>
        </p:spPr>
      </p:pic>
      <p:pic>
        <p:nvPicPr>
          <p:cNvPr id="78" name="Google Shape;78;p14"/>
          <p:cNvPicPr preferRelativeResize="0"/>
          <p:nvPr/>
        </p:nvPicPr>
        <p:blipFill>
          <a:blip r:embed="rId5">
            <a:alphaModFix/>
          </a:blip>
          <a:stretch>
            <a:fillRect/>
          </a:stretch>
        </p:blipFill>
        <p:spPr>
          <a:xfrm>
            <a:off x="3812007" y="3632201"/>
            <a:ext cx="2864976" cy="3225801"/>
          </a:xfrm>
          <a:prstGeom prst="rect">
            <a:avLst/>
          </a:prstGeom>
          <a:noFill/>
          <a:ln>
            <a:noFill/>
          </a:ln>
        </p:spPr>
      </p:pic>
      <p:pic>
        <p:nvPicPr>
          <p:cNvPr id="79" name="Google Shape;79;p14"/>
          <p:cNvPicPr preferRelativeResize="0"/>
          <p:nvPr/>
        </p:nvPicPr>
        <p:blipFill>
          <a:blip r:embed="rId6">
            <a:alphaModFix/>
          </a:blip>
          <a:stretch>
            <a:fillRect/>
          </a:stretch>
        </p:blipFill>
        <p:spPr>
          <a:xfrm>
            <a:off x="6526067" y="4204085"/>
            <a:ext cx="5265333" cy="1803367"/>
          </a:xfrm>
          <a:prstGeom prst="rect">
            <a:avLst/>
          </a:prstGeom>
          <a:noFill/>
          <a:ln>
            <a:noFill/>
          </a:ln>
        </p:spPr>
      </p:pic>
      <p:pic>
        <p:nvPicPr>
          <p:cNvPr id="80" name="Google Shape;80;p14"/>
          <p:cNvPicPr preferRelativeResize="0"/>
          <p:nvPr/>
        </p:nvPicPr>
        <p:blipFill>
          <a:blip r:embed="rId7">
            <a:alphaModFix/>
          </a:blip>
          <a:stretch>
            <a:fillRect/>
          </a:stretch>
        </p:blipFill>
        <p:spPr>
          <a:xfrm>
            <a:off x="8310199" y="182833"/>
            <a:ext cx="3344851" cy="3344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71833" y="218633"/>
            <a:ext cx="4491600" cy="1023600"/>
          </a:xfrm>
          <a:prstGeom prst="rect">
            <a:avLst/>
          </a:prstGeom>
        </p:spPr>
        <p:txBody>
          <a:bodyPr spcFirstLastPara="1" vert="horz" wrap="square" lIns="121900" tIns="121900" rIns="121900" bIns="121900" rtlCol="0" anchor="b" anchorCtr="0">
            <a:noAutofit/>
          </a:bodyPr>
          <a:lstStyle/>
          <a:p>
            <a:r>
              <a:rPr lang="en"/>
              <a:t>Not Your Friends</a:t>
            </a:r>
            <a:endParaRPr/>
          </a:p>
        </p:txBody>
      </p:sp>
      <p:pic>
        <p:nvPicPr>
          <p:cNvPr id="86" name="Google Shape;86;p15"/>
          <p:cNvPicPr preferRelativeResize="0"/>
          <p:nvPr/>
        </p:nvPicPr>
        <p:blipFill>
          <a:blip r:embed="rId3">
            <a:alphaModFix/>
          </a:blip>
          <a:stretch>
            <a:fillRect/>
          </a:stretch>
        </p:blipFill>
        <p:spPr>
          <a:xfrm>
            <a:off x="764600" y="2289151"/>
            <a:ext cx="3106067" cy="3106067"/>
          </a:xfrm>
          <a:prstGeom prst="rect">
            <a:avLst/>
          </a:prstGeom>
          <a:noFill/>
          <a:ln>
            <a:noFill/>
          </a:ln>
        </p:spPr>
      </p:pic>
      <p:pic>
        <p:nvPicPr>
          <p:cNvPr id="87" name="Google Shape;87;p15"/>
          <p:cNvPicPr preferRelativeResize="0"/>
          <p:nvPr/>
        </p:nvPicPr>
        <p:blipFill>
          <a:blip r:embed="rId4">
            <a:alphaModFix/>
          </a:blip>
          <a:stretch>
            <a:fillRect/>
          </a:stretch>
        </p:blipFill>
        <p:spPr>
          <a:xfrm>
            <a:off x="4342808" y="2521451"/>
            <a:ext cx="3506368" cy="2337565"/>
          </a:xfrm>
          <a:prstGeom prst="rect">
            <a:avLst/>
          </a:prstGeom>
          <a:noFill/>
          <a:ln>
            <a:noFill/>
          </a:ln>
        </p:spPr>
      </p:pic>
      <p:pic>
        <p:nvPicPr>
          <p:cNvPr id="88" name="Google Shape;88;p15"/>
          <p:cNvPicPr preferRelativeResize="0"/>
          <p:nvPr/>
        </p:nvPicPr>
        <p:blipFill>
          <a:blip r:embed="rId5">
            <a:alphaModFix/>
          </a:blip>
          <a:stretch>
            <a:fillRect/>
          </a:stretch>
        </p:blipFill>
        <p:spPr>
          <a:xfrm>
            <a:off x="8586633" y="2369518"/>
            <a:ext cx="2641433" cy="26414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99"/>
        <p:cNvGrpSpPr/>
        <p:nvPr/>
      </p:nvGrpSpPr>
      <p:grpSpPr>
        <a:xfrm>
          <a:off x="0" y="0"/>
          <a:ext cx="0" cy="0"/>
          <a:chOff x="0" y="0"/>
          <a:chExt cx="0" cy="0"/>
        </a:xfrm>
      </p:grpSpPr>
      <p:grpSp>
        <p:nvGrpSpPr>
          <p:cNvPr id="107" name="Group 10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1" name="Group 12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2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5" name="Rectangle 13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9" name="Rectangle 138">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1" name="Rectangle 140">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Google Shape;100;p17"/>
          <p:cNvSpPr txBox="1">
            <a:spLocks noGrp="1"/>
          </p:cNvSpPr>
          <p:nvPr>
            <p:ph type="title"/>
          </p:nvPr>
        </p:nvSpPr>
        <p:spPr>
          <a:xfrm>
            <a:off x="540279" y="967417"/>
            <a:ext cx="3778870" cy="3943250"/>
          </a:xfrm>
          <a:prstGeom prst="rect">
            <a:avLst/>
          </a:prstGeom>
        </p:spPr>
        <p:txBody>
          <a:bodyPr spcFirstLastPara="1" vert="horz" lIns="91440" tIns="45720" rIns="91440" bIns="45720" rtlCol="0" anchor="b" anchorCtr="0">
            <a:normAutofit/>
          </a:bodyPr>
          <a:lstStyle/>
          <a:p>
            <a:pPr>
              <a:spcBef>
                <a:spcPct val="0"/>
              </a:spcBef>
            </a:pPr>
            <a:r>
              <a:rPr lang="en-US" sz="4000">
                <a:solidFill>
                  <a:srgbClr val="FEFFFF"/>
                </a:solidFill>
              </a:rPr>
              <a:t>How to search for info.</a:t>
            </a:r>
          </a:p>
        </p:txBody>
      </p:sp>
      <p:sp>
        <p:nvSpPr>
          <p:cNvPr id="143"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Google Shape;101;p17"/>
          <p:cNvSpPr txBox="1">
            <a:spLocks noGrp="1"/>
          </p:cNvSpPr>
          <p:nvPr>
            <p:ph type="body" idx="1"/>
          </p:nvPr>
        </p:nvSpPr>
        <p:spPr>
          <a:xfrm>
            <a:off x="540279" y="5174927"/>
            <a:ext cx="3778870" cy="544260"/>
          </a:xfrm>
          <a:prstGeom prst="rect">
            <a:avLst/>
          </a:prstGeom>
        </p:spPr>
        <p:txBody>
          <a:bodyPr spcFirstLastPara="1" vert="horz" lIns="91440" tIns="45720" rIns="91440" bIns="45720" rtlCol="0" anchor="ctr" anchorCtr="0">
            <a:noAutofit/>
          </a:bodyPr>
          <a:lstStyle/>
          <a:p>
            <a:pPr marL="0" indent="0">
              <a:lnSpc>
                <a:spcPct val="90000"/>
              </a:lnSpc>
              <a:spcBef>
                <a:spcPts val="1000"/>
              </a:spcBef>
              <a:buNone/>
            </a:pPr>
            <a:r>
              <a:rPr lang="en-US" dirty="0">
                <a:solidFill>
                  <a:srgbClr val="FEFFFF"/>
                </a:solidFill>
              </a:rPr>
              <a:t>Let’s see how Mr. Loggie started his internet search for his essay last year.</a:t>
            </a:r>
          </a:p>
        </p:txBody>
      </p:sp>
      <p:pic>
        <p:nvPicPr>
          <p:cNvPr id="102" name="Google Shape;102;p17"/>
          <p:cNvPicPr preferRelativeResize="0"/>
          <p:nvPr/>
        </p:nvPicPr>
        <p:blipFill>
          <a:blip r:embed="rId3"/>
          <a:stretch>
            <a:fillRect/>
          </a:stretch>
        </p:blipFill>
        <p:spPr>
          <a:xfrm>
            <a:off x="4887916" y="793821"/>
            <a:ext cx="7126520" cy="57360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991754" y="0"/>
            <a:ext cx="10789065"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13"/>
        <p:cNvGrpSpPr/>
        <p:nvPr/>
      </p:nvGrpSpPr>
      <p:grpSpPr>
        <a:xfrm>
          <a:off x="0" y="0"/>
          <a:ext cx="0" cy="0"/>
          <a:chOff x="0" y="0"/>
          <a:chExt cx="0" cy="0"/>
        </a:xfrm>
      </p:grpSpPr>
      <p:grpSp>
        <p:nvGrpSpPr>
          <p:cNvPr id="121" name="Group 12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5" name="Group 13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9" name="Rectangle 14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53" name="Rectangle 15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4" name="Google Shape;114;p19"/>
          <p:cNvSpPr txBox="1">
            <a:spLocks noGrp="1"/>
          </p:cNvSpPr>
          <p:nvPr>
            <p:ph type="title"/>
          </p:nvPr>
        </p:nvSpPr>
        <p:spPr>
          <a:xfrm>
            <a:off x="649224" y="645106"/>
            <a:ext cx="3650279" cy="1259894"/>
          </a:xfrm>
          <a:prstGeom prst="rect">
            <a:avLst/>
          </a:prstGeom>
        </p:spPr>
        <p:txBody>
          <a:bodyPr spcFirstLastPara="1" vert="horz" lIns="91440" tIns="45720" rIns="91440" bIns="45720" rtlCol="0" anchor="t" anchorCtr="0">
            <a:normAutofit/>
          </a:bodyPr>
          <a:lstStyle/>
          <a:p>
            <a:pPr>
              <a:spcBef>
                <a:spcPct val="0"/>
              </a:spcBef>
            </a:pPr>
            <a:r>
              <a:rPr lang="en-US" dirty="0"/>
              <a:t>Legit Site!</a:t>
            </a:r>
          </a:p>
        </p:txBody>
      </p:sp>
      <p:sp>
        <p:nvSpPr>
          <p:cNvPr id="155" name="Rectangle 154">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5" name="Google Shape;115;p19"/>
          <p:cNvSpPr txBox="1">
            <a:spLocks noGrp="1"/>
          </p:cNvSpPr>
          <p:nvPr>
            <p:ph type="body" idx="1"/>
          </p:nvPr>
        </p:nvSpPr>
        <p:spPr>
          <a:xfrm>
            <a:off x="649225" y="2133600"/>
            <a:ext cx="3650278" cy="3759253"/>
          </a:xfrm>
          <a:prstGeom prst="rect">
            <a:avLst/>
          </a:prstGeom>
        </p:spPr>
        <p:txBody>
          <a:bodyPr spcFirstLastPara="1" vert="horz" lIns="91440" tIns="45720" rIns="91440" bIns="45720" rtlCol="0" anchorCtr="0">
            <a:normAutofit/>
          </a:bodyPr>
          <a:lstStyle/>
          <a:p>
            <a:pPr marL="0" indent="0">
              <a:spcBef>
                <a:spcPts val="1000"/>
              </a:spcBef>
              <a:buFont typeface="Wingdings 3" charset="2"/>
              <a:buChar char=""/>
            </a:pPr>
            <a:r>
              <a:rPr lang="en-US" dirty="0"/>
              <a:t>This article is a great source!  It is from CBC News, which is a reputable news source.  Also, the author has used quotes from experts to support.</a:t>
            </a:r>
          </a:p>
        </p:txBody>
      </p:sp>
      <p:pic>
        <p:nvPicPr>
          <p:cNvPr id="116" name="Google Shape;116;p19"/>
          <p:cNvPicPr preferRelativeResize="0"/>
          <p:nvPr/>
        </p:nvPicPr>
        <p:blipFill>
          <a:blip r:embed="rId3"/>
          <a:stretch>
            <a:fillRect/>
          </a:stretch>
        </p:blipFill>
        <p:spPr>
          <a:xfrm>
            <a:off x="4619543" y="980478"/>
            <a:ext cx="6953577" cy="4571977"/>
          </a:xfrm>
          <a:prstGeom prst="rect">
            <a:avLst/>
          </a:prstGeom>
          <a:noFill/>
        </p:spPr>
      </p:pic>
      <p:sp>
        <p:nvSpPr>
          <p:cNvPr id="157"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20"/>
        <p:cNvGrpSpPr/>
        <p:nvPr/>
      </p:nvGrpSpPr>
      <p:grpSpPr>
        <a:xfrm>
          <a:off x="0" y="0"/>
          <a:ext cx="0" cy="0"/>
          <a:chOff x="0" y="0"/>
          <a:chExt cx="0" cy="0"/>
        </a:xfrm>
      </p:grpSpPr>
      <p:grpSp>
        <p:nvGrpSpPr>
          <p:cNvPr id="128" name="Group 12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3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2" name="Group 14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4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4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4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6" name="Rectangle 15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8"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60" name="Rectangle 15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1" name="Google Shape;121;p20"/>
          <p:cNvSpPr txBox="1">
            <a:spLocks noGrp="1"/>
          </p:cNvSpPr>
          <p:nvPr>
            <p:ph type="title"/>
          </p:nvPr>
        </p:nvSpPr>
        <p:spPr>
          <a:xfrm>
            <a:off x="649224" y="645106"/>
            <a:ext cx="3650279" cy="1259894"/>
          </a:xfrm>
          <a:prstGeom prst="rect">
            <a:avLst/>
          </a:prstGeom>
        </p:spPr>
        <p:txBody>
          <a:bodyPr spcFirstLastPara="1" vert="horz" lIns="91440" tIns="45720" rIns="91440" bIns="45720" rtlCol="0" anchor="t" anchorCtr="0">
            <a:normAutofit/>
          </a:bodyPr>
          <a:lstStyle/>
          <a:p>
            <a:pPr>
              <a:spcBef>
                <a:spcPct val="0"/>
              </a:spcBef>
            </a:pPr>
            <a:r>
              <a:rPr lang="en-US" dirty="0"/>
              <a:t>Another Legit Source!</a:t>
            </a:r>
          </a:p>
        </p:txBody>
      </p:sp>
      <p:sp>
        <p:nvSpPr>
          <p:cNvPr id="162" name="Rectangle 16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2" name="Google Shape;122;p20"/>
          <p:cNvSpPr txBox="1">
            <a:spLocks noGrp="1"/>
          </p:cNvSpPr>
          <p:nvPr>
            <p:ph type="body" idx="1"/>
          </p:nvPr>
        </p:nvSpPr>
        <p:spPr>
          <a:xfrm>
            <a:off x="649225" y="2133600"/>
            <a:ext cx="3650278" cy="3759253"/>
          </a:xfrm>
          <a:prstGeom prst="rect">
            <a:avLst/>
          </a:prstGeom>
        </p:spPr>
        <p:txBody>
          <a:bodyPr spcFirstLastPara="1" vert="horz" lIns="91440" tIns="45720" rIns="91440" bIns="45720" rtlCol="0" anchorCtr="0">
            <a:normAutofit/>
          </a:bodyPr>
          <a:lstStyle/>
          <a:p>
            <a:pPr marL="0" indent="0">
              <a:spcBef>
                <a:spcPts val="1000"/>
              </a:spcBef>
              <a:buFont typeface="Wingdings 3" charset="2"/>
              <a:buChar char=""/>
            </a:pPr>
            <a:r>
              <a:rPr lang="en-US" dirty="0"/>
              <a:t>This is from Canada.ca, the Government of Canada’s official website.  We know that this is a legitimate source of information.</a:t>
            </a:r>
          </a:p>
        </p:txBody>
      </p:sp>
      <p:pic>
        <p:nvPicPr>
          <p:cNvPr id="123" name="Google Shape;123;p20"/>
          <p:cNvPicPr preferRelativeResize="0"/>
          <p:nvPr/>
        </p:nvPicPr>
        <p:blipFill>
          <a:blip r:embed="rId3"/>
          <a:stretch>
            <a:fillRect/>
          </a:stretch>
        </p:blipFill>
        <p:spPr>
          <a:xfrm>
            <a:off x="4619543" y="1102166"/>
            <a:ext cx="6953577" cy="4328601"/>
          </a:xfrm>
          <a:prstGeom prst="rect">
            <a:avLst/>
          </a:prstGeom>
          <a:noFill/>
        </p:spPr>
      </p:pic>
      <p:sp>
        <p:nvSpPr>
          <p:cNvPr id="16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3" name="Straight Arrow Connector 2">
            <a:extLst>
              <a:ext uri="{FF2B5EF4-FFF2-40B4-BE49-F238E27FC236}">
                <a16:creationId xmlns:a16="http://schemas.microsoft.com/office/drawing/2014/main" id="{AEF31960-134F-421A-A584-C22956896D0D}"/>
              </a:ext>
            </a:extLst>
          </p:cNvPr>
          <p:cNvCxnSpPr/>
          <p:nvPr/>
        </p:nvCxnSpPr>
        <p:spPr>
          <a:xfrm>
            <a:off x="3889829" y="2575043"/>
            <a:ext cx="1828800" cy="748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0"/>
            <a:ext cx="10962800" cy="1244800"/>
          </a:xfrm>
          <a:prstGeom prst="rect">
            <a:avLst/>
          </a:prstGeom>
        </p:spPr>
        <p:txBody>
          <a:bodyPr spcFirstLastPara="1" vert="horz" wrap="square" lIns="121900" tIns="121900" rIns="121900" bIns="121900" rtlCol="0" anchor="b" anchorCtr="0">
            <a:noAutofit/>
          </a:bodyPr>
          <a:lstStyle/>
          <a:p>
            <a:pPr>
              <a:spcBef>
                <a:spcPts val="0"/>
              </a:spcBef>
            </a:pPr>
            <a:r>
              <a:rPr lang="en-US" sz="3600" dirty="0"/>
              <a:t>So I have at least three sources of information on my topic.  What do I do now?</a:t>
            </a:r>
            <a:endParaRPr sz="3600" dirty="0"/>
          </a:p>
        </p:txBody>
      </p:sp>
      <p:sp>
        <p:nvSpPr>
          <p:cNvPr id="68" name="Google Shape;68;p13"/>
          <p:cNvSpPr txBox="1">
            <a:spLocks noGrp="1"/>
          </p:cNvSpPr>
          <p:nvPr>
            <p:ph type="subTitle" idx="1"/>
          </p:nvPr>
        </p:nvSpPr>
        <p:spPr>
          <a:xfrm>
            <a:off x="1799770" y="609600"/>
            <a:ext cx="9777629" cy="6248399"/>
          </a:xfrm>
          <a:prstGeom prst="rect">
            <a:avLst/>
          </a:prstGeom>
        </p:spPr>
        <p:txBody>
          <a:bodyPr spcFirstLastPara="1" vert="horz" wrap="square" lIns="121900" tIns="121900" rIns="121900" bIns="121900" rtlCol="0" anchor="t" anchorCtr="0">
            <a:noAutofit/>
          </a:bodyPr>
          <a:lstStyle/>
          <a:p>
            <a:pPr algn="ctr"/>
            <a:endParaRPr lang="en-US" sz="2400" dirty="0">
              <a:solidFill>
                <a:srgbClr val="000000"/>
              </a:solidFill>
              <a:latin typeface="Arial Rounded MT Bold - 26"/>
            </a:endParaRPr>
          </a:p>
          <a:p>
            <a:r>
              <a:rPr lang="en-US" sz="2400" dirty="0">
                <a:solidFill>
                  <a:srgbClr val="000000"/>
                </a:solidFill>
                <a:latin typeface="Calibri - 20"/>
              </a:rPr>
              <a:t>When I first compile my research, I like to print off the articles and highlight them – like we would do for a close reading in our Article of the Week.</a:t>
            </a:r>
          </a:p>
          <a:p>
            <a:r>
              <a:rPr lang="en-US" sz="2400" dirty="0">
                <a:solidFill>
                  <a:srgbClr val="000000"/>
                </a:solidFill>
                <a:latin typeface="Calibri - 20"/>
              </a:rPr>
              <a:t>Sometimes we’re not able to print them off, so we can take notes from the article.  When you take notes, you should write down:</a:t>
            </a:r>
          </a:p>
          <a:p>
            <a:pPr marL="285750" indent="-285750">
              <a:buFont typeface="Arial" panose="020B0604020202020204" pitchFamily="34" charset="0"/>
              <a:buChar char="•"/>
            </a:pPr>
            <a:r>
              <a:rPr lang="en-US" sz="2400" dirty="0">
                <a:solidFill>
                  <a:srgbClr val="000000"/>
                </a:solidFill>
                <a:latin typeface="Calibri - 20"/>
              </a:rPr>
              <a:t>Important information that supports your argument – information that relates to the main idea and supporting details of the article.</a:t>
            </a:r>
          </a:p>
          <a:p>
            <a:pPr marL="285750" indent="-285750">
              <a:buFont typeface="Arial" panose="020B0604020202020204" pitchFamily="34" charset="0"/>
              <a:buChar char="•"/>
            </a:pPr>
            <a:r>
              <a:rPr lang="en-US" sz="2400" dirty="0">
                <a:solidFill>
                  <a:srgbClr val="000000"/>
                </a:solidFill>
                <a:latin typeface="Calibri - 20"/>
              </a:rPr>
              <a:t>Possible quotes for your essay.  Sometimes, what an author says will really stick out to you.  In that case, I write it down word for word because I might want to use that as a quote in my essay.</a:t>
            </a:r>
          </a:p>
          <a:p>
            <a:pPr marL="285750" indent="-285750">
              <a:buFont typeface="Arial" panose="020B0604020202020204" pitchFamily="34" charset="0"/>
              <a:buChar char="•"/>
            </a:pPr>
            <a:r>
              <a:rPr lang="en-US" sz="2400" dirty="0">
                <a:solidFill>
                  <a:srgbClr val="000000"/>
                </a:solidFill>
                <a:latin typeface="Calibri - 20"/>
              </a:rPr>
              <a:t>I have provided a note-taking sheet on my Teacher Page as well as in the workbook.  You may use this or create some extra slides here to keep notes on your research.</a:t>
            </a:r>
          </a:p>
        </p:txBody>
      </p:sp>
    </p:spTree>
    <p:extLst>
      <p:ext uri="{BB962C8B-B14F-4D97-AF65-F5344CB8AC3E}">
        <p14:creationId xmlns:p14="http://schemas.microsoft.com/office/powerpoint/2010/main" val="400901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05D409-C063-42EF-B9B5-5A268A63A42C}"/>
              </a:ext>
            </a:extLst>
          </p:cNvPr>
          <p:cNvSpPr txBox="1">
            <a:spLocks noGrp="1"/>
          </p:cNvSpPr>
          <p:nvPr>
            <p:ph idx="1"/>
          </p:nvPr>
        </p:nvSpPr>
        <p:spPr>
          <a:xfrm>
            <a:off x="1814732" y="1577995"/>
            <a:ext cx="9689881" cy="5401479"/>
          </a:xfrm>
          <a:prstGeom prst="rect">
            <a:avLst/>
          </a:prstGeom>
          <a:noFill/>
        </p:spPr>
        <p:txBody>
          <a:bodyPr vert="horz" wrap="square" rtlCol="0">
            <a:spAutoFit/>
          </a:bodyPr>
          <a:lstStyle/>
          <a:p>
            <a:r>
              <a:rPr lang="en-US" sz="1300" b="1" dirty="0">
                <a:solidFill>
                  <a:srgbClr val="000000"/>
                </a:solidFill>
                <a:latin typeface="Times New Roman - 17"/>
              </a:rPr>
              <a:t>What problem needs solving?</a:t>
            </a:r>
          </a:p>
          <a:p>
            <a:r>
              <a:rPr lang="en-US" sz="1300" b="1" dirty="0">
                <a:solidFill>
                  <a:srgbClr val="000000"/>
                </a:solidFill>
                <a:latin typeface="Times New Roman - 17"/>
              </a:rPr>
              <a:t>What situation needs correcting?</a:t>
            </a:r>
          </a:p>
          <a:p>
            <a:r>
              <a:rPr lang="en-US" sz="1300" b="1" dirty="0">
                <a:solidFill>
                  <a:srgbClr val="000000"/>
                </a:solidFill>
                <a:latin typeface="Times New Roman - 17"/>
              </a:rPr>
              <a:t>What issue needs explaining?</a:t>
            </a:r>
          </a:p>
          <a:p>
            <a:r>
              <a:rPr lang="en-US" sz="1300" b="1" dirty="0">
                <a:solidFill>
                  <a:srgbClr val="000000"/>
                </a:solidFill>
                <a:latin typeface="Times New Roman - 17"/>
              </a:rPr>
              <a:t>What choice I've made/stand I've taken/personal preference needs to be understood by others?</a:t>
            </a:r>
          </a:p>
          <a:p>
            <a:r>
              <a:rPr lang="en-US" sz="1300" b="1" dirty="0">
                <a:solidFill>
                  <a:srgbClr val="000000"/>
                </a:solidFill>
                <a:latin typeface="Times New Roman - 17"/>
              </a:rPr>
              <a:t>What area of my expertise needs sharing?</a:t>
            </a:r>
          </a:p>
          <a:p>
            <a:r>
              <a:rPr lang="en-US" sz="1300" b="1" dirty="0">
                <a:solidFill>
                  <a:srgbClr val="000000"/>
                </a:solidFill>
                <a:latin typeface="Times New Roman - 17"/>
              </a:rPr>
              <a:t>What point of view needs my powers of persuasion?</a:t>
            </a:r>
          </a:p>
          <a:p>
            <a:r>
              <a:rPr lang="en-US" sz="1600" b="1" dirty="0">
                <a:solidFill>
                  <a:srgbClr val="000000"/>
                </a:solidFill>
                <a:latin typeface="Times New Roman - 17"/>
              </a:rPr>
              <a:t>Here are some topics that I’ve thought about in the past:</a:t>
            </a:r>
          </a:p>
          <a:p>
            <a:r>
              <a:rPr lang="en-US" sz="1400" b="1" dirty="0">
                <a:solidFill>
                  <a:srgbClr val="000000"/>
                </a:solidFill>
                <a:latin typeface="Bradley Hand ITC - 19"/>
              </a:rPr>
              <a:t> Homework - should we be assigning it?  Is it valuable?</a:t>
            </a:r>
          </a:p>
          <a:p>
            <a:r>
              <a:rPr lang="en-US" sz="1400" b="1" dirty="0">
                <a:solidFill>
                  <a:srgbClr val="000000"/>
                </a:solidFill>
                <a:latin typeface="Bradley Hand ITC - 19"/>
              </a:rPr>
              <a:t>Are sharks as dangerous as people think?  What causes people to think that sharks are dangerous?</a:t>
            </a:r>
          </a:p>
          <a:p>
            <a:r>
              <a:rPr lang="en-US" sz="1400" b="1" dirty="0">
                <a:solidFill>
                  <a:srgbClr val="000000"/>
                </a:solidFill>
                <a:latin typeface="Bradley Hand ITC - 19"/>
              </a:rPr>
              <a:t> How does the media influence our </a:t>
            </a:r>
            <a:r>
              <a:rPr lang="en-US" sz="1400" b="1" dirty="0" err="1">
                <a:solidFill>
                  <a:srgbClr val="000000"/>
                </a:solidFill>
                <a:latin typeface="Bradley Hand ITC - 19"/>
              </a:rPr>
              <a:t>behaviour</a:t>
            </a:r>
            <a:r>
              <a:rPr lang="en-US" sz="1400" b="1" dirty="0">
                <a:solidFill>
                  <a:srgbClr val="000000"/>
                </a:solidFill>
                <a:latin typeface="Bradley Hand ITC - 19"/>
              </a:rPr>
              <a:t>?</a:t>
            </a:r>
          </a:p>
          <a:p>
            <a:r>
              <a:rPr lang="en-US" sz="1400" b="1" dirty="0">
                <a:solidFill>
                  <a:srgbClr val="000000"/>
                </a:solidFill>
                <a:latin typeface="Bradley Hand ITC - 19"/>
              </a:rPr>
              <a:t>Should school start at a later time to accommodate teen sleep habits?</a:t>
            </a:r>
          </a:p>
          <a:p>
            <a:r>
              <a:rPr lang="en-US" sz="1400" b="1" dirty="0">
                <a:solidFill>
                  <a:srgbClr val="000000"/>
                </a:solidFill>
                <a:latin typeface="Bradley Hand ITC - 19"/>
              </a:rPr>
              <a:t>Is our government doing enough to stop the spread of Covid-19?</a:t>
            </a:r>
          </a:p>
          <a:p>
            <a:r>
              <a:rPr lang="en-US" sz="1400" b="1" dirty="0">
                <a:solidFill>
                  <a:srgbClr val="000000"/>
                </a:solidFill>
                <a:latin typeface="Bradley Hand ITC - 19"/>
              </a:rPr>
              <a:t>How can digital-free times help bring our families together?</a:t>
            </a:r>
          </a:p>
          <a:p>
            <a:r>
              <a:rPr lang="en-US" sz="1400" b="1" dirty="0">
                <a:solidFill>
                  <a:srgbClr val="000000"/>
                </a:solidFill>
                <a:latin typeface="Bradley Hand ITC - 19"/>
              </a:rPr>
              <a:t>How can the city council make </a:t>
            </a:r>
            <a:r>
              <a:rPr lang="en-US" sz="1400" b="1" dirty="0" err="1">
                <a:solidFill>
                  <a:srgbClr val="000000"/>
                </a:solidFill>
                <a:latin typeface="Bradley Hand ITC - 19"/>
              </a:rPr>
              <a:t>Miramichi</a:t>
            </a:r>
            <a:r>
              <a:rPr lang="en-US" sz="1400" b="1" dirty="0">
                <a:solidFill>
                  <a:srgbClr val="000000"/>
                </a:solidFill>
                <a:latin typeface="Bradley Hand ITC - 19"/>
              </a:rPr>
              <a:t> a better place for teenagers?</a:t>
            </a:r>
          </a:p>
          <a:p>
            <a:r>
              <a:rPr lang="en-US" sz="1400" b="1" dirty="0">
                <a:solidFill>
                  <a:srgbClr val="000000"/>
                </a:solidFill>
                <a:latin typeface="Bradley Hand ITC - 19"/>
              </a:rPr>
              <a:t>Should fighting be allowed in professional hockey?  Should checking be taught in minor hockey?</a:t>
            </a:r>
          </a:p>
          <a:p>
            <a:r>
              <a:rPr lang="en-US" sz="1400" b="1" dirty="0">
                <a:solidFill>
                  <a:srgbClr val="000000"/>
                </a:solidFill>
                <a:latin typeface="Bradley Hand ITC - 19"/>
              </a:rPr>
              <a:t>How does learning an instrument positively affect brain development?</a:t>
            </a:r>
          </a:p>
        </p:txBody>
      </p:sp>
      <p:sp>
        <p:nvSpPr>
          <p:cNvPr id="5" name="Title 4">
            <a:extLst>
              <a:ext uri="{FF2B5EF4-FFF2-40B4-BE49-F238E27FC236}">
                <a16:creationId xmlns:a16="http://schemas.microsoft.com/office/drawing/2014/main" id="{37ABB9E6-0960-4463-8A3F-2C23C8015BE2}"/>
              </a:ext>
            </a:extLst>
          </p:cNvPr>
          <p:cNvSpPr txBox="1">
            <a:spLocks noGrp="1"/>
          </p:cNvSpPr>
          <p:nvPr>
            <p:ph type="title"/>
          </p:nvPr>
        </p:nvSpPr>
        <p:spPr>
          <a:xfrm>
            <a:off x="2592388" y="623888"/>
            <a:ext cx="8912225" cy="954107"/>
          </a:xfrm>
          <a:prstGeom prst="rect">
            <a:avLst/>
          </a:prstGeom>
          <a:noFill/>
        </p:spPr>
        <p:txBody>
          <a:bodyPr vert="horz" rtlCol="0">
            <a:spAutoFit/>
          </a:bodyPr>
          <a:lstStyle/>
          <a:p>
            <a:r>
              <a:rPr lang="en-US" sz="3600" b="1" dirty="0">
                <a:solidFill>
                  <a:srgbClr val="000000"/>
                </a:solidFill>
                <a:latin typeface="Garamond - 48"/>
              </a:rPr>
              <a:t>I Think We’re Ready to Choose a Topic!</a:t>
            </a:r>
            <a:br>
              <a:rPr lang="en-US" sz="3600" b="1" dirty="0">
                <a:solidFill>
                  <a:srgbClr val="000000"/>
                </a:solidFill>
                <a:latin typeface="Garamond - 48"/>
              </a:rPr>
            </a:br>
            <a:r>
              <a:rPr lang="en-US" sz="2000" b="1" dirty="0">
                <a:solidFill>
                  <a:srgbClr val="000000"/>
                </a:solidFill>
                <a:latin typeface="Garamond - 48"/>
              </a:rPr>
              <a:t>Perhaps some of these questions might get you thinking:</a:t>
            </a:r>
            <a:endParaRPr lang="en-US" sz="3600" b="1" dirty="0">
              <a:solidFill>
                <a:srgbClr val="000000"/>
              </a:solidFill>
              <a:latin typeface="Garamond - 48"/>
            </a:endParaRPr>
          </a:p>
        </p:txBody>
      </p:sp>
    </p:spTree>
    <p:extLst>
      <p:ext uri="{BB962C8B-B14F-4D97-AF65-F5344CB8AC3E}">
        <p14:creationId xmlns:p14="http://schemas.microsoft.com/office/powerpoint/2010/main" val="45800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D3DA-7B29-423B-B69D-D9CEBBCFD4E7}"/>
              </a:ext>
            </a:extLst>
          </p:cNvPr>
          <p:cNvSpPr>
            <a:spLocks noGrp="1"/>
          </p:cNvSpPr>
          <p:nvPr>
            <p:ph type="title"/>
          </p:nvPr>
        </p:nvSpPr>
        <p:spPr/>
        <p:txBody>
          <a:bodyPr/>
          <a:lstStyle/>
          <a:p>
            <a:r>
              <a:rPr lang="en-US" dirty="0"/>
              <a:t>Your task: brainstorm topics for your persuasive essay</a:t>
            </a:r>
          </a:p>
        </p:txBody>
      </p:sp>
      <p:sp>
        <p:nvSpPr>
          <p:cNvPr id="3" name="Content Placeholder 2">
            <a:extLst>
              <a:ext uri="{FF2B5EF4-FFF2-40B4-BE49-F238E27FC236}">
                <a16:creationId xmlns:a16="http://schemas.microsoft.com/office/drawing/2014/main" id="{EA5F2CFE-42BC-42DE-8D06-83E32A9203A3}"/>
              </a:ext>
            </a:extLst>
          </p:cNvPr>
          <p:cNvSpPr>
            <a:spLocks noGrp="1"/>
          </p:cNvSpPr>
          <p:nvPr>
            <p:ph idx="1"/>
          </p:nvPr>
        </p:nvSpPr>
        <p:spPr/>
        <p:txBody>
          <a:bodyPr/>
          <a:lstStyle/>
          <a:p>
            <a:r>
              <a:rPr lang="en-US" dirty="0"/>
              <a:t>Use the questions on the previous slide to help you.</a:t>
            </a:r>
          </a:p>
          <a:p>
            <a:r>
              <a:rPr lang="en-US" dirty="0"/>
              <a:t>You may do a digital or hard copy brainstorm in your student booklet or on the next slide.  </a:t>
            </a:r>
          </a:p>
          <a:p>
            <a:r>
              <a:rPr lang="en-US" dirty="0"/>
              <a:t>Remember, a brainstorm can be a web, a list, a word splash – whatever works for you.</a:t>
            </a:r>
          </a:p>
        </p:txBody>
      </p:sp>
    </p:spTree>
    <p:extLst>
      <p:ext uri="{BB962C8B-B14F-4D97-AF65-F5344CB8AC3E}">
        <p14:creationId xmlns:p14="http://schemas.microsoft.com/office/powerpoint/2010/main" val="365185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17320" y="433318"/>
            <a:ext cx="11157600" cy="914800"/>
          </a:xfrm>
          <a:prstGeom prst="rect">
            <a:avLst/>
          </a:prstGeom>
        </p:spPr>
        <p:txBody>
          <a:bodyPr spcFirstLastPara="1" vert="horz" wrap="square" lIns="121900" tIns="121900" rIns="121900" bIns="121900" rtlCol="0" anchor="b" anchorCtr="0">
            <a:noAutofit/>
          </a:bodyPr>
          <a:lstStyle/>
          <a:p>
            <a:r>
              <a:rPr lang="en" dirty="0"/>
              <a:t>Brainstorming a topic</a:t>
            </a:r>
            <a:endParaRPr dirty="0"/>
          </a:p>
        </p:txBody>
      </p:sp>
      <p:sp>
        <p:nvSpPr>
          <p:cNvPr id="82" name="Google Shape;82;p16"/>
          <p:cNvSpPr txBox="1">
            <a:spLocks noGrp="1"/>
          </p:cNvSpPr>
          <p:nvPr>
            <p:ph type="body" idx="1"/>
          </p:nvPr>
        </p:nvSpPr>
        <p:spPr>
          <a:xfrm>
            <a:off x="517200" y="1986432"/>
            <a:ext cx="11157600" cy="410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83" name="Google Shape;83;p16"/>
          <p:cNvPicPr preferRelativeResize="0"/>
          <p:nvPr/>
        </p:nvPicPr>
        <p:blipFill>
          <a:blip r:embed="rId3">
            <a:alphaModFix/>
          </a:blip>
          <a:stretch>
            <a:fillRect/>
          </a:stretch>
        </p:blipFill>
        <p:spPr>
          <a:xfrm>
            <a:off x="232971" y="1222901"/>
            <a:ext cx="7400032" cy="5336935"/>
          </a:xfrm>
          <a:prstGeom prst="rect">
            <a:avLst/>
          </a:prstGeom>
          <a:noFill/>
          <a:ln>
            <a:noFill/>
          </a:ln>
        </p:spPr>
      </p:pic>
      <p:pic>
        <p:nvPicPr>
          <p:cNvPr id="84" name="Google Shape;84;p16"/>
          <p:cNvPicPr preferRelativeResize="0"/>
          <p:nvPr/>
        </p:nvPicPr>
        <p:blipFill>
          <a:blip r:embed="rId4">
            <a:alphaModFix/>
          </a:blip>
          <a:stretch>
            <a:fillRect/>
          </a:stretch>
        </p:blipFill>
        <p:spPr>
          <a:xfrm>
            <a:off x="7999749" y="1986434"/>
            <a:ext cx="3055700" cy="399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C1A6-C4DA-435E-8BD2-5D73E49FD542}"/>
              </a:ext>
            </a:extLst>
          </p:cNvPr>
          <p:cNvSpPr>
            <a:spLocks noGrp="1"/>
          </p:cNvSpPr>
          <p:nvPr>
            <p:ph type="title"/>
          </p:nvPr>
        </p:nvSpPr>
        <p:spPr/>
        <p:txBody>
          <a:bodyPr/>
          <a:lstStyle/>
          <a:p>
            <a:r>
              <a:rPr lang="en-US" dirty="0"/>
              <a:t>My brainstorm</a:t>
            </a:r>
          </a:p>
        </p:txBody>
      </p:sp>
      <p:sp>
        <p:nvSpPr>
          <p:cNvPr id="3" name="Content Placeholder 2">
            <a:extLst>
              <a:ext uri="{FF2B5EF4-FFF2-40B4-BE49-F238E27FC236}">
                <a16:creationId xmlns:a16="http://schemas.microsoft.com/office/drawing/2014/main" id="{4644B1BD-6CCA-4F0C-B10E-BDA4FC1E2C6C}"/>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3FC954B1-3EE7-4A2B-94CA-043DE949DFAC}"/>
              </a:ext>
            </a:extLst>
          </p:cNvPr>
          <p:cNvSpPr txBox="1"/>
          <p:nvPr/>
        </p:nvSpPr>
        <p:spPr>
          <a:xfrm>
            <a:off x="2250831" y="6302326"/>
            <a:ext cx="9467557" cy="369332"/>
          </a:xfrm>
          <a:prstGeom prst="rect">
            <a:avLst/>
          </a:prstGeom>
          <a:noFill/>
        </p:spPr>
        <p:txBody>
          <a:bodyPr wrap="square" rtlCol="0">
            <a:spAutoFit/>
          </a:bodyPr>
          <a:lstStyle/>
          <a:p>
            <a:r>
              <a:rPr lang="en-US" b="1" dirty="0"/>
              <a:t>My topic:</a:t>
            </a:r>
          </a:p>
        </p:txBody>
      </p:sp>
    </p:spTree>
    <p:extLst>
      <p:ext uri="{BB962C8B-B14F-4D97-AF65-F5344CB8AC3E}">
        <p14:creationId xmlns:p14="http://schemas.microsoft.com/office/powerpoint/2010/main" val="184846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FBA43-3F9E-482D-85FE-4780C223EB8E}"/>
              </a:ext>
            </a:extLst>
          </p:cNvPr>
          <p:cNvSpPr>
            <a:spLocks noGrp="1"/>
          </p:cNvSpPr>
          <p:nvPr>
            <p:ph type="title"/>
          </p:nvPr>
        </p:nvSpPr>
        <p:spPr/>
        <p:txBody>
          <a:bodyPr>
            <a:normAutofit/>
          </a:bodyPr>
          <a:lstStyle/>
          <a:p>
            <a:pPr algn="ctr"/>
            <a:r>
              <a:rPr lang="en-US" sz="5400" dirty="0">
                <a:solidFill>
                  <a:srgbClr val="FF0000"/>
                </a:solidFill>
              </a:rPr>
              <a:t>STOP</a:t>
            </a:r>
          </a:p>
        </p:txBody>
      </p:sp>
      <p:sp>
        <p:nvSpPr>
          <p:cNvPr id="3" name="Content Placeholder 2">
            <a:extLst>
              <a:ext uri="{FF2B5EF4-FFF2-40B4-BE49-F238E27FC236}">
                <a16:creationId xmlns:a16="http://schemas.microsoft.com/office/drawing/2014/main" id="{BC53AF0A-3669-4F89-8C25-F4B6B1FCD8B5}"/>
              </a:ext>
            </a:extLst>
          </p:cNvPr>
          <p:cNvSpPr>
            <a:spLocks noGrp="1"/>
          </p:cNvSpPr>
          <p:nvPr>
            <p:ph idx="1"/>
          </p:nvPr>
        </p:nvSpPr>
        <p:spPr/>
        <p:txBody>
          <a:bodyPr/>
          <a:lstStyle/>
          <a:p>
            <a:r>
              <a:rPr lang="en-US" dirty="0"/>
              <a:t>Now would actually be a great time to email me and let me know what topic you have chosen.  I can let you know if you’re on the right track before you begin putting time into your research.</a:t>
            </a:r>
          </a:p>
          <a:p>
            <a:r>
              <a:rPr lang="en-US" dirty="0"/>
              <a:t>krista.cabel@nbed.nb.ca</a:t>
            </a:r>
          </a:p>
        </p:txBody>
      </p:sp>
    </p:spTree>
    <p:extLst>
      <p:ext uri="{BB962C8B-B14F-4D97-AF65-F5344CB8AC3E}">
        <p14:creationId xmlns:p14="http://schemas.microsoft.com/office/powerpoint/2010/main" val="41468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D3DA-7B29-423B-B69D-D9CEBBCFD4E7}"/>
              </a:ext>
            </a:extLst>
          </p:cNvPr>
          <p:cNvSpPr>
            <a:spLocks noGrp="1"/>
          </p:cNvSpPr>
          <p:nvPr>
            <p:ph type="ctrTitle"/>
          </p:nvPr>
        </p:nvSpPr>
        <p:spPr/>
        <p:txBody>
          <a:bodyPr>
            <a:normAutofit/>
          </a:bodyPr>
          <a:lstStyle/>
          <a:p>
            <a:r>
              <a:rPr lang="en-US" dirty="0"/>
              <a:t>Prewriting: Researching Your Topic</a:t>
            </a:r>
          </a:p>
        </p:txBody>
      </p:sp>
      <p:sp>
        <p:nvSpPr>
          <p:cNvPr id="3" name="Subtitle 2">
            <a:extLst>
              <a:ext uri="{FF2B5EF4-FFF2-40B4-BE49-F238E27FC236}">
                <a16:creationId xmlns:a16="http://schemas.microsoft.com/office/drawing/2014/main" id="{BFFDF9C1-2598-4F94-961A-49516664F321}"/>
              </a:ext>
            </a:extLst>
          </p:cNvPr>
          <p:cNvSpPr>
            <a:spLocks noGrp="1"/>
          </p:cNvSpPr>
          <p:nvPr>
            <p:ph type="subTitle" idx="1"/>
          </p:nvPr>
        </p:nvSpPr>
        <p:spPr/>
        <p:txBody>
          <a:bodyPr/>
          <a:lstStyle/>
          <a:p>
            <a:r>
              <a:rPr lang="en-US" dirty="0"/>
              <a:t>Once you’ve chosen your topic, you are ready to begin researching your topic online.</a:t>
            </a:r>
          </a:p>
        </p:txBody>
      </p:sp>
    </p:spTree>
    <p:extLst>
      <p:ext uri="{BB962C8B-B14F-4D97-AF65-F5344CB8AC3E}">
        <p14:creationId xmlns:p14="http://schemas.microsoft.com/office/powerpoint/2010/main" val="3191283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0"/>
            <a:ext cx="10962800" cy="1244800"/>
          </a:xfrm>
          <a:prstGeom prst="rect">
            <a:avLst/>
          </a:prstGeom>
        </p:spPr>
        <p:txBody>
          <a:bodyPr spcFirstLastPara="1" vert="horz" wrap="square" lIns="121900" tIns="121900" rIns="121900" bIns="121900" rtlCol="0" anchor="b" anchorCtr="0">
            <a:noAutofit/>
          </a:bodyPr>
          <a:lstStyle/>
          <a:p>
            <a:pPr>
              <a:spcBef>
                <a:spcPts val="0"/>
              </a:spcBef>
            </a:pPr>
            <a:r>
              <a:rPr lang="en"/>
              <a:t>Research</a:t>
            </a:r>
            <a:endParaRPr/>
          </a:p>
        </p:txBody>
      </p:sp>
      <p:sp>
        <p:nvSpPr>
          <p:cNvPr id="68" name="Google Shape;68;p13"/>
          <p:cNvSpPr txBox="1">
            <a:spLocks noGrp="1"/>
          </p:cNvSpPr>
          <p:nvPr>
            <p:ph type="subTitle" idx="1"/>
          </p:nvPr>
        </p:nvSpPr>
        <p:spPr>
          <a:xfrm>
            <a:off x="614600" y="1244807"/>
            <a:ext cx="10962800" cy="577200"/>
          </a:xfrm>
          <a:prstGeom prst="rect">
            <a:avLst/>
          </a:prstGeom>
        </p:spPr>
        <p:txBody>
          <a:bodyPr spcFirstLastPara="1" vert="horz" wrap="square" lIns="121900" tIns="121900" rIns="121900" bIns="121900" rtlCol="0" anchor="t" anchorCtr="0">
            <a:noAutofit/>
          </a:bodyPr>
          <a:lstStyle/>
          <a:p>
            <a:pPr>
              <a:spcBef>
                <a:spcPts val="0"/>
              </a:spcBef>
            </a:pPr>
            <a:r>
              <a:rPr lang="en" dirty="0"/>
              <a:t>Connecting the dots to make a knock-down argument </a:t>
            </a:r>
            <a:endParaRPr dirty="0"/>
          </a:p>
        </p:txBody>
      </p:sp>
      <p:pic>
        <p:nvPicPr>
          <p:cNvPr id="69" name="Google Shape;69;p13"/>
          <p:cNvPicPr preferRelativeResize="0"/>
          <p:nvPr/>
        </p:nvPicPr>
        <p:blipFill>
          <a:blip r:embed="rId3">
            <a:alphaModFix/>
          </a:blip>
          <a:stretch>
            <a:fillRect/>
          </a:stretch>
        </p:blipFill>
        <p:spPr>
          <a:xfrm>
            <a:off x="2915704" y="1822007"/>
            <a:ext cx="6172792" cy="46295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520700" y="0"/>
            <a:ext cx="10962800" cy="1244800"/>
          </a:xfrm>
          <a:prstGeom prst="rect">
            <a:avLst/>
          </a:prstGeom>
        </p:spPr>
        <p:txBody>
          <a:bodyPr spcFirstLastPara="1" vert="horz" wrap="square" lIns="121900" tIns="121900" rIns="121900" bIns="121900" rtlCol="0" anchor="b" anchorCtr="0">
            <a:noAutofit/>
          </a:bodyPr>
          <a:lstStyle/>
          <a:p>
            <a:pPr>
              <a:spcBef>
                <a:spcPts val="0"/>
              </a:spcBef>
            </a:pPr>
            <a:r>
              <a:rPr lang="en"/>
              <a:t>Research</a:t>
            </a:r>
            <a:endParaRPr/>
          </a:p>
        </p:txBody>
      </p:sp>
      <p:sp>
        <p:nvSpPr>
          <p:cNvPr id="68" name="Google Shape;68;p13"/>
          <p:cNvSpPr txBox="1">
            <a:spLocks noGrp="1"/>
          </p:cNvSpPr>
          <p:nvPr>
            <p:ph type="subTitle" idx="1"/>
          </p:nvPr>
        </p:nvSpPr>
        <p:spPr>
          <a:xfrm>
            <a:off x="1799770" y="609600"/>
            <a:ext cx="9777629" cy="6248399"/>
          </a:xfrm>
          <a:prstGeom prst="rect">
            <a:avLst/>
          </a:prstGeom>
        </p:spPr>
        <p:txBody>
          <a:bodyPr spcFirstLastPara="1" vert="horz" wrap="square" lIns="121900" tIns="121900" rIns="121900" bIns="121900" rtlCol="0" anchor="t" anchorCtr="0">
            <a:noAutofit/>
          </a:bodyPr>
          <a:lstStyle/>
          <a:p>
            <a:pPr algn="ctr"/>
            <a:endParaRPr lang="en-US" sz="2400" dirty="0">
              <a:solidFill>
                <a:srgbClr val="000000"/>
              </a:solidFill>
              <a:latin typeface="Arial Rounded MT Bold - 26"/>
            </a:endParaRPr>
          </a:p>
          <a:p>
            <a:r>
              <a:rPr lang="en-US" dirty="0">
                <a:solidFill>
                  <a:srgbClr val="000000"/>
                </a:solidFill>
                <a:latin typeface="Calibri - 20"/>
              </a:rPr>
              <a:t>When you look on the Internet for information, you must choose only appropriate resources.  When you use books, half of the work is done for you because the author first has to go through a publisher.  This is not the case with the Internet, so you need to be more careful when researching.</a:t>
            </a:r>
          </a:p>
          <a:p>
            <a:endParaRPr lang="en-US" dirty="0">
              <a:solidFill>
                <a:srgbClr val="000000"/>
              </a:solidFill>
              <a:latin typeface="Calibri - 20"/>
            </a:endParaRPr>
          </a:p>
          <a:p>
            <a:pPr marL="285750" indent="-285750">
              <a:buFont typeface="Arial" panose="020B0604020202020204" pitchFamily="34" charset="0"/>
              <a:buChar char="•"/>
            </a:pPr>
            <a:r>
              <a:rPr lang="en-US" dirty="0">
                <a:solidFill>
                  <a:srgbClr val="000000"/>
                </a:solidFill>
                <a:latin typeface="Calibri - 20"/>
              </a:rPr>
              <a:t>Do not use information from blogs, chat rooms, or personal websites</a:t>
            </a:r>
          </a:p>
          <a:p>
            <a:pPr marL="285750" indent="-285750">
              <a:buFont typeface="Arial" panose="020B0604020202020204" pitchFamily="34" charset="0"/>
              <a:buChar char="•"/>
            </a:pPr>
            <a:r>
              <a:rPr lang="en-US" dirty="0">
                <a:solidFill>
                  <a:srgbClr val="000000"/>
                </a:solidFill>
                <a:latin typeface="Calibri - 20"/>
              </a:rPr>
              <a:t>try to find the websites of associations and organizations involved with your topic.  Ex: if ​your topic is the Olympics, find the official site of the Olympics</a:t>
            </a:r>
          </a:p>
          <a:p>
            <a:pPr marL="285750" indent="-285750">
              <a:buFont typeface="Arial" panose="020B0604020202020204" pitchFamily="34" charset="0"/>
              <a:buChar char="•"/>
            </a:pPr>
            <a:r>
              <a:rPr lang="en-US" dirty="0">
                <a:solidFill>
                  <a:srgbClr val="000000"/>
                </a:solidFill>
                <a:latin typeface="Calibri - 20"/>
              </a:rPr>
              <a:t>look for the use of formal language -- if language is too informal, it is probably not a reliable ​source</a:t>
            </a:r>
          </a:p>
          <a:p>
            <a:pPr marL="285750" indent="-285750">
              <a:buFont typeface="Arial" panose="020B0604020202020204" pitchFamily="34" charset="0"/>
              <a:buChar char="•"/>
            </a:pPr>
            <a:r>
              <a:rPr lang="en-US" dirty="0">
                <a:solidFill>
                  <a:srgbClr val="000000"/>
                </a:solidFill>
                <a:latin typeface="Calibri - 20"/>
              </a:rPr>
              <a:t>if you find an article online, make sure that the author has used quotations, evidence, and ​sources</a:t>
            </a:r>
          </a:p>
          <a:p>
            <a:pPr marL="285750" indent="-285750">
              <a:buFont typeface="Arial" panose="020B0604020202020204" pitchFamily="34" charset="0"/>
              <a:buChar char="•"/>
            </a:pPr>
            <a:r>
              <a:rPr lang="en-US" dirty="0">
                <a:solidFill>
                  <a:srgbClr val="000000"/>
                </a:solidFill>
                <a:latin typeface="Calibri - 20"/>
              </a:rPr>
              <a:t>articles from notable newspapers or news stations are also good sources of information ​(ex: Globe and Mail, cbc.ca, Washington Post, New York Times, etc.)</a:t>
            </a:r>
          </a:p>
          <a:p>
            <a:pPr marL="285750" indent="-285750">
              <a:buFont typeface="Arial" panose="020B0604020202020204" pitchFamily="34" charset="0"/>
              <a:buChar char="•"/>
            </a:pPr>
            <a:r>
              <a:rPr lang="en-US" dirty="0">
                <a:solidFill>
                  <a:srgbClr val="000000"/>
                </a:solidFill>
                <a:latin typeface="Calibri - 20"/>
              </a:rPr>
              <a:t>start with a specific keyword search at google.ca -- use quotation marks!  Ex: "violence in hockey"</a:t>
            </a:r>
          </a:p>
        </p:txBody>
      </p:sp>
    </p:spTree>
    <p:extLst>
      <p:ext uri="{BB962C8B-B14F-4D97-AF65-F5344CB8AC3E}">
        <p14:creationId xmlns:p14="http://schemas.microsoft.com/office/powerpoint/2010/main" val="349640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3" ma:contentTypeDescription="Create a new document." ma:contentTypeScope="" ma:versionID="4dbe079842d7f67c89ec4d857bcde0f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c1d077bd3a21a43c8296d8ae49aa31e1"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7FC003-EE05-4A5B-910B-0EC92A45365C}">
  <ds:schemaRefs>
    <ds:schemaRef ds:uri="http://schemas.microsoft.com/sharepoint/v3/contenttype/forms"/>
  </ds:schemaRefs>
</ds:datastoreItem>
</file>

<file path=customXml/itemProps2.xml><?xml version="1.0" encoding="utf-8"?>
<ds:datastoreItem xmlns:ds="http://schemas.openxmlformats.org/officeDocument/2006/customXml" ds:itemID="{2D1F430E-6FC7-4869-8CAD-9A0B64E3A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27868-F3E0-48BA-A788-B3C2F4A73B4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TotalTime>
  <Words>846</Words>
  <Application>Microsoft Office PowerPoint</Application>
  <PresentationFormat>Widescreen</PresentationFormat>
  <Paragraphs>58</Paragraphs>
  <Slides>16</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Arial Rounded MT Bold - 26</vt:lpstr>
      <vt:lpstr>Bradley Hand ITC - 19</vt:lpstr>
      <vt:lpstr>Calibri</vt:lpstr>
      <vt:lpstr>Calibri - 20</vt:lpstr>
      <vt:lpstr>Calibri Light</vt:lpstr>
      <vt:lpstr>Century Gothic</vt:lpstr>
      <vt:lpstr>Garamond - 48</vt:lpstr>
      <vt:lpstr>Merriweather</vt:lpstr>
      <vt:lpstr>Playfair Display</vt:lpstr>
      <vt:lpstr>Times New Roman - 17</vt:lpstr>
      <vt:lpstr>Wingdings 3</vt:lpstr>
      <vt:lpstr>Office Theme</vt:lpstr>
      <vt:lpstr>Wisp</vt:lpstr>
      <vt:lpstr>Prewriting: Brainstorming a topic</vt:lpstr>
      <vt:lpstr>I Think We’re Ready to Choose a Topic! Perhaps some of these questions might get you thinking:</vt:lpstr>
      <vt:lpstr>Your task: brainstorm topics for your persuasive essay</vt:lpstr>
      <vt:lpstr>Brainstorming a topic</vt:lpstr>
      <vt:lpstr>My brainstorm</vt:lpstr>
      <vt:lpstr>STOP</vt:lpstr>
      <vt:lpstr>Prewriting: Researching Your Topic</vt:lpstr>
      <vt:lpstr>Research</vt:lpstr>
      <vt:lpstr>Research</vt:lpstr>
      <vt:lpstr>Your Friends Good sources!</vt:lpstr>
      <vt:lpstr>Not Your Friends</vt:lpstr>
      <vt:lpstr>How to search for info.</vt:lpstr>
      <vt:lpstr>PowerPoint Presentation</vt:lpstr>
      <vt:lpstr>Legit Site!</vt:lpstr>
      <vt:lpstr>Another Legit Source!</vt:lpstr>
      <vt:lpstr>So I have at least three sources of information on my topic.  What do I do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Prewriting: Brainstorming a topic</dc:title>
  <dc:creator>Cabel, Krista (ASD-N)</dc:creator>
  <cp:lastModifiedBy>Cabel, Krista (ASD-N)</cp:lastModifiedBy>
  <cp:revision>2</cp:revision>
  <dcterms:created xsi:type="dcterms:W3CDTF">2020-03-31T18:20:26Z</dcterms:created>
  <dcterms:modified xsi:type="dcterms:W3CDTF">2020-04-27T12:13:29Z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