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3"/>
  </p:notesMasterIdLst>
  <p:sldIdLst>
    <p:sldId id="343" r:id="rId5"/>
    <p:sldId id="344" r:id="rId6"/>
    <p:sldId id="345" r:id="rId7"/>
    <p:sldId id="346" r:id="rId8"/>
    <p:sldId id="347" r:id="rId9"/>
    <p:sldId id="348" r:id="rId10"/>
    <p:sldId id="349" r:id="rId11"/>
    <p:sldId id="35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95" autoAdjust="0"/>
    <p:restoredTop sz="94660"/>
  </p:normalViewPr>
  <p:slideViewPr>
    <p:cSldViewPr snapToGrid="0">
      <p:cViewPr varScale="1">
        <p:scale>
          <a:sx n="72" d="100"/>
          <a:sy n="72" d="100"/>
        </p:scale>
        <p:origin x="87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89C6DE-50F2-445B-8A59-E64B48DAE1B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7AB31F-AE50-4184-94DC-4AD5D03D371B}">
      <dgm:prSet/>
      <dgm:spPr/>
      <dgm:t>
        <a:bodyPr/>
        <a:lstStyle/>
        <a:p>
          <a:r>
            <a:rPr lang="en-US" dirty="0"/>
            <a:t>Restatement of Thesis</a:t>
          </a:r>
        </a:p>
      </dgm:t>
    </dgm:pt>
    <dgm:pt modelId="{A773DAD5-6DFD-428C-A87F-B8D5F1A3E339}" type="parTrans" cxnId="{C56BBE1D-324B-4CA2-B39E-E4194D6B7E41}">
      <dgm:prSet/>
      <dgm:spPr/>
      <dgm:t>
        <a:bodyPr/>
        <a:lstStyle/>
        <a:p>
          <a:endParaRPr lang="en-US"/>
        </a:p>
      </dgm:t>
    </dgm:pt>
    <dgm:pt modelId="{C46176F9-0141-4E76-BDD1-670064A6EE9C}" type="sibTrans" cxnId="{C56BBE1D-324B-4CA2-B39E-E4194D6B7E41}">
      <dgm:prSet/>
      <dgm:spPr/>
      <dgm:t>
        <a:bodyPr/>
        <a:lstStyle/>
        <a:p>
          <a:endParaRPr lang="en-US"/>
        </a:p>
      </dgm:t>
    </dgm:pt>
    <dgm:pt modelId="{C9F0B493-2DC1-48B0-A156-3D5F48D1E09B}">
      <dgm:prSet/>
      <dgm:spPr/>
      <dgm:t>
        <a:bodyPr/>
        <a:lstStyle/>
        <a:p>
          <a:r>
            <a:rPr lang="en-US" dirty="0"/>
            <a:t>Reminder of your evidence</a:t>
          </a:r>
        </a:p>
      </dgm:t>
    </dgm:pt>
    <dgm:pt modelId="{0F9DBEC8-9B77-47CB-B62B-AF17913AF9AE}" type="parTrans" cxnId="{9621CB17-CA2A-458D-804C-38D966E82CC1}">
      <dgm:prSet/>
      <dgm:spPr/>
      <dgm:t>
        <a:bodyPr/>
        <a:lstStyle/>
        <a:p>
          <a:endParaRPr lang="en-US"/>
        </a:p>
      </dgm:t>
    </dgm:pt>
    <dgm:pt modelId="{766796AA-F3AE-43B2-B678-7B1051E70E00}" type="sibTrans" cxnId="{9621CB17-CA2A-458D-804C-38D966E82CC1}">
      <dgm:prSet/>
      <dgm:spPr/>
      <dgm:t>
        <a:bodyPr/>
        <a:lstStyle/>
        <a:p>
          <a:endParaRPr lang="en-US"/>
        </a:p>
      </dgm:t>
    </dgm:pt>
    <dgm:pt modelId="{363A448D-B9ED-44F4-8AFA-C4064374EA63}">
      <dgm:prSet/>
      <dgm:spPr/>
      <dgm:t>
        <a:bodyPr/>
        <a:lstStyle/>
        <a:p>
          <a:r>
            <a:rPr lang="en-US" dirty="0"/>
            <a:t>Something to leave the reader thinking/questioning</a:t>
          </a:r>
        </a:p>
      </dgm:t>
    </dgm:pt>
    <dgm:pt modelId="{552F7397-2216-41F2-8003-0E91AAEF36F8}" type="parTrans" cxnId="{4E0233A5-8907-46EB-8EB2-37CBBF09E2F8}">
      <dgm:prSet/>
      <dgm:spPr/>
      <dgm:t>
        <a:bodyPr/>
        <a:lstStyle/>
        <a:p>
          <a:endParaRPr lang="en-US"/>
        </a:p>
      </dgm:t>
    </dgm:pt>
    <dgm:pt modelId="{62B65361-83C7-4813-96CE-1FC9C674D34B}" type="sibTrans" cxnId="{4E0233A5-8907-46EB-8EB2-37CBBF09E2F8}">
      <dgm:prSet/>
      <dgm:spPr/>
      <dgm:t>
        <a:bodyPr/>
        <a:lstStyle/>
        <a:p>
          <a:endParaRPr lang="en-US"/>
        </a:p>
      </dgm:t>
    </dgm:pt>
    <dgm:pt modelId="{30B2392A-A41E-47A9-86D6-51EA9F8DE158}" type="pres">
      <dgm:prSet presAssocID="{C089C6DE-50F2-445B-8A59-E64B48DAE1BE}" presName="linear" presStyleCnt="0">
        <dgm:presLayoutVars>
          <dgm:animLvl val="lvl"/>
          <dgm:resizeHandles val="exact"/>
        </dgm:presLayoutVars>
      </dgm:prSet>
      <dgm:spPr/>
    </dgm:pt>
    <dgm:pt modelId="{330AFFD8-BEAE-4B8D-ADBF-F42D51060937}" type="pres">
      <dgm:prSet presAssocID="{5A7AB31F-AE50-4184-94DC-4AD5D03D371B}" presName="parentText" presStyleLbl="node1" presStyleIdx="0" presStyleCnt="3">
        <dgm:presLayoutVars>
          <dgm:chMax val="0"/>
          <dgm:bulletEnabled val="1"/>
        </dgm:presLayoutVars>
      </dgm:prSet>
      <dgm:spPr/>
    </dgm:pt>
    <dgm:pt modelId="{77E2D854-9044-407F-97C6-6DB1664CAE86}" type="pres">
      <dgm:prSet presAssocID="{C46176F9-0141-4E76-BDD1-670064A6EE9C}" presName="spacer" presStyleCnt="0"/>
      <dgm:spPr/>
    </dgm:pt>
    <dgm:pt modelId="{C906674C-1609-4699-B80B-1169BC243DF6}" type="pres">
      <dgm:prSet presAssocID="{C9F0B493-2DC1-48B0-A156-3D5F48D1E09B}" presName="parentText" presStyleLbl="node1" presStyleIdx="1" presStyleCnt="3">
        <dgm:presLayoutVars>
          <dgm:chMax val="0"/>
          <dgm:bulletEnabled val="1"/>
        </dgm:presLayoutVars>
      </dgm:prSet>
      <dgm:spPr/>
    </dgm:pt>
    <dgm:pt modelId="{5A622554-89B1-4BDD-8F7C-7DCF87011F28}" type="pres">
      <dgm:prSet presAssocID="{766796AA-F3AE-43B2-B678-7B1051E70E00}" presName="spacer" presStyleCnt="0"/>
      <dgm:spPr/>
    </dgm:pt>
    <dgm:pt modelId="{1A83DC2A-4B4F-4283-AA55-6F9714282708}" type="pres">
      <dgm:prSet presAssocID="{363A448D-B9ED-44F4-8AFA-C4064374EA63}" presName="parentText" presStyleLbl="node1" presStyleIdx="2" presStyleCnt="3">
        <dgm:presLayoutVars>
          <dgm:chMax val="0"/>
          <dgm:bulletEnabled val="1"/>
        </dgm:presLayoutVars>
      </dgm:prSet>
      <dgm:spPr/>
    </dgm:pt>
  </dgm:ptLst>
  <dgm:cxnLst>
    <dgm:cxn modelId="{02E89E0E-72E5-42A6-A1ED-0C8E71BCB9B3}" type="presOf" srcId="{5A7AB31F-AE50-4184-94DC-4AD5D03D371B}" destId="{330AFFD8-BEAE-4B8D-ADBF-F42D51060937}" srcOrd="0" destOrd="0" presId="urn:microsoft.com/office/officeart/2005/8/layout/vList2"/>
    <dgm:cxn modelId="{6B9CCD16-EAE3-4967-A997-11BED1AF44FF}" type="presOf" srcId="{C089C6DE-50F2-445B-8A59-E64B48DAE1BE}" destId="{30B2392A-A41E-47A9-86D6-51EA9F8DE158}" srcOrd="0" destOrd="0" presId="urn:microsoft.com/office/officeart/2005/8/layout/vList2"/>
    <dgm:cxn modelId="{9621CB17-CA2A-458D-804C-38D966E82CC1}" srcId="{C089C6DE-50F2-445B-8A59-E64B48DAE1BE}" destId="{C9F0B493-2DC1-48B0-A156-3D5F48D1E09B}" srcOrd="1" destOrd="0" parTransId="{0F9DBEC8-9B77-47CB-B62B-AF17913AF9AE}" sibTransId="{766796AA-F3AE-43B2-B678-7B1051E70E00}"/>
    <dgm:cxn modelId="{C56BBE1D-324B-4CA2-B39E-E4194D6B7E41}" srcId="{C089C6DE-50F2-445B-8A59-E64B48DAE1BE}" destId="{5A7AB31F-AE50-4184-94DC-4AD5D03D371B}" srcOrd="0" destOrd="0" parTransId="{A773DAD5-6DFD-428C-A87F-B8D5F1A3E339}" sibTransId="{C46176F9-0141-4E76-BDD1-670064A6EE9C}"/>
    <dgm:cxn modelId="{1E88924E-835F-4B35-9FCC-ACDFAC276440}" type="presOf" srcId="{C9F0B493-2DC1-48B0-A156-3D5F48D1E09B}" destId="{C906674C-1609-4699-B80B-1169BC243DF6}" srcOrd="0" destOrd="0" presId="urn:microsoft.com/office/officeart/2005/8/layout/vList2"/>
    <dgm:cxn modelId="{4E0233A5-8907-46EB-8EB2-37CBBF09E2F8}" srcId="{C089C6DE-50F2-445B-8A59-E64B48DAE1BE}" destId="{363A448D-B9ED-44F4-8AFA-C4064374EA63}" srcOrd="2" destOrd="0" parTransId="{552F7397-2216-41F2-8003-0E91AAEF36F8}" sibTransId="{62B65361-83C7-4813-96CE-1FC9C674D34B}"/>
    <dgm:cxn modelId="{C37BD3E9-89FE-4460-9C0F-884C11B73B95}" type="presOf" srcId="{363A448D-B9ED-44F4-8AFA-C4064374EA63}" destId="{1A83DC2A-4B4F-4283-AA55-6F9714282708}" srcOrd="0" destOrd="0" presId="urn:microsoft.com/office/officeart/2005/8/layout/vList2"/>
    <dgm:cxn modelId="{F2E6AD4C-5F24-48B3-9201-F08CE2F48C63}" type="presParOf" srcId="{30B2392A-A41E-47A9-86D6-51EA9F8DE158}" destId="{330AFFD8-BEAE-4B8D-ADBF-F42D51060937}" srcOrd="0" destOrd="0" presId="urn:microsoft.com/office/officeart/2005/8/layout/vList2"/>
    <dgm:cxn modelId="{80D81C48-6511-4862-8A3D-1E4DDE73BB5E}" type="presParOf" srcId="{30B2392A-A41E-47A9-86D6-51EA9F8DE158}" destId="{77E2D854-9044-407F-97C6-6DB1664CAE86}" srcOrd="1" destOrd="0" presId="urn:microsoft.com/office/officeart/2005/8/layout/vList2"/>
    <dgm:cxn modelId="{7B5F9071-33D1-4884-B679-50D7C2652643}" type="presParOf" srcId="{30B2392A-A41E-47A9-86D6-51EA9F8DE158}" destId="{C906674C-1609-4699-B80B-1169BC243DF6}" srcOrd="2" destOrd="0" presId="urn:microsoft.com/office/officeart/2005/8/layout/vList2"/>
    <dgm:cxn modelId="{31F3CD99-9BC1-40BB-8505-2DF947592B7F}" type="presParOf" srcId="{30B2392A-A41E-47A9-86D6-51EA9F8DE158}" destId="{5A622554-89B1-4BDD-8F7C-7DCF87011F28}" srcOrd="3" destOrd="0" presId="urn:microsoft.com/office/officeart/2005/8/layout/vList2"/>
    <dgm:cxn modelId="{158D6616-CB15-46DD-A14E-077C4CA21E6F}" type="presParOf" srcId="{30B2392A-A41E-47A9-86D6-51EA9F8DE158}" destId="{1A83DC2A-4B4F-4283-AA55-6F971428270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AFFD8-BEAE-4B8D-ADBF-F42D51060937}">
      <dsp:nvSpPr>
        <dsp:cNvPr id="0" name=""/>
        <dsp:cNvSpPr/>
      </dsp:nvSpPr>
      <dsp:spPr>
        <a:xfrm>
          <a:off x="0" y="321083"/>
          <a:ext cx="6832212" cy="146983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Restatement of Thesis</a:t>
          </a:r>
        </a:p>
      </dsp:txBody>
      <dsp:txXfrm>
        <a:off x="71751" y="392834"/>
        <a:ext cx="6688710" cy="1326328"/>
      </dsp:txXfrm>
    </dsp:sp>
    <dsp:sp modelId="{C906674C-1609-4699-B80B-1169BC243DF6}">
      <dsp:nvSpPr>
        <dsp:cNvPr id="0" name=""/>
        <dsp:cNvSpPr/>
      </dsp:nvSpPr>
      <dsp:spPr>
        <a:xfrm>
          <a:off x="0" y="1897474"/>
          <a:ext cx="6832212" cy="146983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Reminder of your evidence</a:t>
          </a:r>
        </a:p>
      </dsp:txBody>
      <dsp:txXfrm>
        <a:off x="71751" y="1969225"/>
        <a:ext cx="6688710" cy="1326328"/>
      </dsp:txXfrm>
    </dsp:sp>
    <dsp:sp modelId="{1A83DC2A-4B4F-4283-AA55-6F9714282708}">
      <dsp:nvSpPr>
        <dsp:cNvPr id="0" name=""/>
        <dsp:cNvSpPr/>
      </dsp:nvSpPr>
      <dsp:spPr>
        <a:xfrm>
          <a:off x="0" y="3473864"/>
          <a:ext cx="6832212" cy="146983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Something to leave the reader thinking/questioning</a:t>
          </a:r>
        </a:p>
      </dsp:txBody>
      <dsp:txXfrm>
        <a:off x="71751" y="3545615"/>
        <a:ext cx="6688710" cy="13263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9E2D15-EB02-40E8-A02D-AB66C86FAF16}" type="datetimeFigureOut">
              <a:rPr lang="en-US" smtClean="0"/>
              <a:t>5/25/2020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5DA9FA-1041-48DF-9E70-B4C5E0D6F0A4}" type="slidenum">
              <a:rPr lang="en-US" smtClean="0"/>
              <a:t>‹#›</a:t>
            </a:fld>
            <a:endParaRPr lang="en-US"/>
          </a:p>
        </p:txBody>
      </p:sp>
    </p:spTree>
    <p:extLst>
      <p:ext uri="{BB962C8B-B14F-4D97-AF65-F5344CB8AC3E}">
        <p14:creationId xmlns:p14="http://schemas.microsoft.com/office/powerpoint/2010/main" val="142517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D3DA-7B29-423B-B69D-D9CEBBCFD4E7}"/>
              </a:ext>
            </a:extLst>
          </p:cNvPr>
          <p:cNvSpPr>
            <a:spLocks noGrp="1"/>
          </p:cNvSpPr>
          <p:nvPr>
            <p:ph type="ctrTitle"/>
          </p:nvPr>
        </p:nvSpPr>
        <p:spPr>
          <a:xfrm>
            <a:off x="2589213" y="2514598"/>
            <a:ext cx="8915399" cy="2262781"/>
          </a:xfrm>
        </p:spPr>
        <p:txBody>
          <a:bodyPr>
            <a:normAutofit/>
          </a:bodyPr>
          <a:lstStyle/>
          <a:p>
            <a:r>
              <a:rPr lang="en-US" dirty="0"/>
              <a:t>Drafting: The Conclusion</a:t>
            </a:r>
          </a:p>
        </p:txBody>
      </p:sp>
      <p:sp>
        <p:nvSpPr>
          <p:cNvPr id="3" name="Subtitle 2">
            <a:extLst>
              <a:ext uri="{FF2B5EF4-FFF2-40B4-BE49-F238E27FC236}">
                <a16:creationId xmlns:a16="http://schemas.microsoft.com/office/drawing/2014/main" id="{47F3F4EA-61D0-4EC3-9A23-C6C8701BADC7}"/>
              </a:ext>
            </a:extLst>
          </p:cNvPr>
          <p:cNvSpPr>
            <a:spLocks noGrp="1"/>
          </p:cNvSpPr>
          <p:nvPr>
            <p:ph type="subTitle" idx="1"/>
          </p:nvPr>
        </p:nvSpPr>
        <p:spPr>
          <a:xfrm>
            <a:off x="2589213" y="4777379"/>
            <a:ext cx="8915399" cy="1812107"/>
          </a:xfrm>
        </p:spPr>
        <p:txBody>
          <a:bodyPr>
            <a:normAutofit/>
          </a:bodyPr>
          <a:lstStyle/>
          <a:p>
            <a:r>
              <a:rPr lang="en-US" dirty="0"/>
              <a:t>Once the draft of your body is finished, you are ready to move on to the conclusion.  </a:t>
            </a:r>
          </a:p>
        </p:txBody>
      </p:sp>
    </p:spTree>
    <p:extLst>
      <p:ext uri="{BB962C8B-B14F-4D97-AF65-F5344CB8AC3E}">
        <p14:creationId xmlns:p14="http://schemas.microsoft.com/office/powerpoint/2010/main" val="405038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6BF42A-033B-46C3-A337-9F9F8C6B1F43}"/>
              </a:ext>
            </a:extLst>
          </p:cNvPr>
          <p:cNvSpPr>
            <a:spLocks noGrp="1"/>
          </p:cNvSpPr>
          <p:nvPr>
            <p:ph type="title"/>
          </p:nvPr>
        </p:nvSpPr>
        <p:spPr>
          <a:xfrm>
            <a:off x="1180627" y="2179295"/>
            <a:ext cx="2454052" cy="3029344"/>
          </a:xfrm>
        </p:spPr>
        <p:txBody>
          <a:bodyPr>
            <a:normAutofit fontScale="90000"/>
          </a:bodyPr>
          <a:lstStyle/>
          <a:p>
            <a:r>
              <a:rPr lang="en-US" sz="3200" dirty="0">
                <a:solidFill>
                  <a:schemeClr val="bg1"/>
                </a:solidFill>
              </a:rPr>
              <a:t>What are the elements of an effective conclusion?</a:t>
            </a:r>
          </a:p>
        </p:txBody>
      </p:sp>
      <p:sp>
        <p:nvSpPr>
          <p:cNvPr id="1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5" name="Rectangle 1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ext Placeholder 3">
            <a:extLst>
              <a:ext uri="{FF2B5EF4-FFF2-40B4-BE49-F238E27FC236}">
                <a16:creationId xmlns:a16="http://schemas.microsoft.com/office/drawing/2014/main" id="{D2331EE9-9FEF-4CDC-945F-B0213490B73F}"/>
              </a:ext>
            </a:extLst>
          </p:cNvPr>
          <p:cNvGraphicFramePr>
            <a:graphicFrameLocks noGrp="1"/>
          </p:cNvGraphicFramePr>
          <p:nvPr>
            <p:ph idx="1"/>
            <p:extLst>
              <p:ext uri="{D42A27DB-BD31-4B8C-83A1-F6EECF244321}">
                <p14:modId xmlns:p14="http://schemas.microsoft.com/office/powerpoint/2010/main" val="191718250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32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67415-D242-43A3-A909-E5E9C1B82663}"/>
              </a:ext>
            </a:extLst>
          </p:cNvPr>
          <p:cNvSpPr>
            <a:spLocks noGrp="1"/>
          </p:cNvSpPr>
          <p:nvPr>
            <p:ph type="title"/>
          </p:nvPr>
        </p:nvSpPr>
        <p:spPr/>
        <p:txBody>
          <a:bodyPr>
            <a:normAutofit fontScale="90000"/>
          </a:bodyPr>
          <a:lstStyle/>
          <a:p>
            <a:r>
              <a:rPr lang="en-US" dirty="0"/>
              <a:t>How do I leave my reader thinking/questioning/wanting to learn more?</a:t>
            </a:r>
          </a:p>
        </p:txBody>
      </p:sp>
      <p:sp>
        <p:nvSpPr>
          <p:cNvPr id="3" name="Content Placeholder 2">
            <a:extLst>
              <a:ext uri="{FF2B5EF4-FFF2-40B4-BE49-F238E27FC236}">
                <a16:creationId xmlns:a16="http://schemas.microsoft.com/office/drawing/2014/main" id="{4B46B6BB-E50F-471C-B864-0B1A3741E5D7}"/>
              </a:ext>
            </a:extLst>
          </p:cNvPr>
          <p:cNvSpPr>
            <a:spLocks noGrp="1"/>
          </p:cNvSpPr>
          <p:nvPr>
            <p:ph idx="1"/>
          </p:nvPr>
        </p:nvSpPr>
        <p:spPr/>
        <p:txBody>
          <a:bodyPr/>
          <a:lstStyle/>
          <a:p>
            <a:pPr lvl="0"/>
            <a:r>
              <a:rPr lang="en-US" sz="3200" dirty="0"/>
              <a:t>-echo ending</a:t>
            </a:r>
          </a:p>
          <a:p>
            <a:pPr lvl="0"/>
            <a:r>
              <a:rPr lang="en-US" sz="3200" dirty="0"/>
              <a:t>-a story</a:t>
            </a:r>
          </a:p>
          <a:p>
            <a:pPr lvl="0"/>
            <a:r>
              <a:rPr lang="en-US" sz="3200" dirty="0"/>
              <a:t>-a prediction</a:t>
            </a:r>
          </a:p>
          <a:p>
            <a:pPr lvl="0"/>
            <a:r>
              <a:rPr lang="en-US" sz="3200" dirty="0"/>
              <a:t>-a pointed question</a:t>
            </a:r>
          </a:p>
          <a:p>
            <a:pPr lvl="0"/>
            <a:r>
              <a:rPr lang="en-US" sz="3200" dirty="0"/>
              <a:t>-a solution</a:t>
            </a:r>
          </a:p>
          <a:p>
            <a:pPr marL="0" indent="0">
              <a:buNone/>
            </a:pPr>
            <a:endParaRPr lang="en-US" dirty="0"/>
          </a:p>
        </p:txBody>
      </p:sp>
    </p:spTree>
    <p:extLst>
      <p:ext uri="{BB962C8B-B14F-4D97-AF65-F5344CB8AC3E}">
        <p14:creationId xmlns:p14="http://schemas.microsoft.com/office/powerpoint/2010/main" val="2488612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BE4B1-90A0-41C2-ADC0-6A3760A8F6DF}"/>
              </a:ext>
            </a:extLst>
          </p:cNvPr>
          <p:cNvSpPr>
            <a:spLocks noGrp="1"/>
          </p:cNvSpPr>
          <p:nvPr>
            <p:ph type="title"/>
          </p:nvPr>
        </p:nvSpPr>
        <p:spPr/>
        <p:txBody>
          <a:bodyPr/>
          <a:lstStyle/>
          <a:p>
            <a:r>
              <a:rPr lang="en-US" dirty="0"/>
              <a:t>Echo Ending Example:</a:t>
            </a:r>
          </a:p>
        </p:txBody>
      </p:sp>
      <p:sp>
        <p:nvSpPr>
          <p:cNvPr id="3" name="Text Placeholder 2">
            <a:extLst>
              <a:ext uri="{FF2B5EF4-FFF2-40B4-BE49-F238E27FC236}">
                <a16:creationId xmlns:a16="http://schemas.microsoft.com/office/drawing/2014/main" id="{ACBAD4FD-6E06-409C-B5A6-5A966949F449}"/>
              </a:ext>
            </a:extLst>
          </p:cNvPr>
          <p:cNvSpPr>
            <a:spLocks noGrp="1"/>
          </p:cNvSpPr>
          <p:nvPr>
            <p:ph type="body" idx="1"/>
          </p:nvPr>
        </p:nvSpPr>
        <p:spPr>
          <a:xfrm>
            <a:off x="1592245" y="1969475"/>
            <a:ext cx="3992732" cy="576262"/>
          </a:xfrm>
        </p:spPr>
        <p:txBody>
          <a:bodyPr/>
          <a:lstStyle/>
          <a:p>
            <a:r>
              <a:rPr lang="en-US" dirty="0"/>
              <a:t>Introduction:</a:t>
            </a:r>
          </a:p>
        </p:txBody>
      </p:sp>
      <p:sp>
        <p:nvSpPr>
          <p:cNvPr id="4" name="Content Placeholder 3">
            <a:extLst>
              <a:ext uri="{FF2B5EF4-FFF2-40B4-BE49-F238E27FC236}">
                <a16:creationId xmlns:a16="http://schemas.microsoft.com/office/drawing/2014/main" id="{F1D3A1E1-A88F-480B-94CC-97E71EFDD335}"/>
              </a:ext>
            </a:extLst>
          </p:cNvPr>
          <p:cNvSpPr>
            <a:spLocks noGrp="1"/>
          </p:cNvSpPr>
          <p:nvPr>
            <p:ph sz="half" idx="2"/>
          </p:nvPr>
        </p:nvSpPr>
        <p:spPr>
          <a:xfrm>
            <a:off x="1293812" y="2550092"/>
            <a:ext cx="4342893" cy="3354060"/>
          </a:xfrm>
        </p:spPr>
        <p:txBody>
          <a:bodyPr>
            <a:normAutofit fontScale="77500" lnSpcReduction="20000"/>
          </a:bodyPr>
          <a:lstStyle/>
          <a:p>
            <a:r>
              <a:rPr lang="en-US" dirty="0"/>
              <a:t>You hold a firm grip on your handle bars heading alongside the rushing traffic. A car honks its horn as it carelessly races past you. You gasp in fear almost falling off your bike. Your heart beats faster than the wings of a hummingbird. The glossy, vibrant, red car swerves dangerously close to you. Your muscles tense up and a surge of panic washes through you. Is this really worth the risk? Should I just drive my car to work instead? With bike lanes you wouldn’t need to worry about the cars zooming by and all the reckless drivers. Bike lanes promote cycling and cycling has plenty of health benefits. They make the road a safer place and reduce the number of cars on the road.</a:t>
            </a:r>
          </a:p>
          <a:p>
            <a:endParaRPr lang="en-US" dirty="0"/>
          </a:p>
        </p:txBody>
      </p:sp>
      <p:sp>
        <p:nvSpPr>
          <p:cNvPr id="5" name="Text Placeholder 4">
            <a:extLst>
              <a:ext uri="{FF2B5EF4-FFF2-40B4-BE49-F238E27FC236}">
                <a16:creationId xmlns:a16="http://schemas.microsoft.com/office/drawing/2014/main" id="{720804CB-5E20-4F86-8E69-C30858BFF043}"/>
              </a:ext>
            </a:extLst>
          </p:cNvPr>
          <p:cNvSpPr>
            <a:spLocks noGrp="1"/>
          </p:cNvSpPr>
          <p:nvPr>
            <p:ph type="body" sz="quarter" idx="3"/>
          </p:nvPr>
        </p:nvSpPr>
        <p:spPr>
          <a:xfrm>
            <a:off x="5761188" y="2001713"/>
            <a:ext cx="3999001" cy="576262"/>
          </a:xfrm>
        </p:spPr>
        <p:txBody>
          <a:bodyPr/>
          <a:lstStyle/>
          <a:p>
            <a:r>
              <a:rPr lang="en-US" dirty="0"/>
              <a:t>Conclusion:</a:t>
            </a:r>
          </a:p>
        </p:txBody>
      </p:sp>
      <p:sp>
        <p:nvSpPr>
          <p:cNvPr id="6" name="Content Placeholder 5">
            <a:extLst>
              <a:ext uri="{FF2B5EF4-FFF2-40B4-BE49-F238E27FC236}">
                <a16:creationId xmlns:a16="http://schemas.microsoft.com/office/drawing/2014/main" id="{AA0B03A8-6702-4B51-947B-D480215EAACA}"/>
              </a:ext>
            </a:extLst>
          </p:cNvPr>
          <p:cNvSpPr>
            <a:spLocks noGrp="1"/>
          </p:cNvSpPr>
          <p:nvPr>
            <p:ph sz="quarter" idx="4"/>
          </p:nvPr>
        </p:nvSpPr>
        <p:spPr>
          <a:xfrm>
            <a:off x="5636705" y="2714961"/>
            <a:ext cx="4338674" cy="3354060"/>
          </a:xfrm>
        </p:spPr>
        <p:txBody>
          <a:bodyPr>
            <a:normAutofit fontScale="77500" lnSpcReduction="20000"/>
          </a:bodyPr>
          <a:lstStyle/>
          <a:p>
            <a:r>
              <a:rPr lang="en-US" dirty="0"/>
              <a:t>The bright sun beats down on your already tanned face and the fresh autumn air fills your lungs as you bike down the freshly paved road. The </a:t>
            </a:r>
            <a:r>
              <a:rPr lang="en-US" dirty="0" err="1"/>
              <a:t>colourful</a:t>
            </a:r>
            <a:r>
              <a:rPr lang="en-US" dirty="0"/>
              <a:t> leaves on the trees wave back and forth. A large smile is spread across your face from ear to ear as you bike in your own lane enjoying the beautiful morning without the burden of cars getting in your way. What a difference bike lanes can make! </a:t>
            </a:r>
          </a:p>
          <a:p>
            <a:endParaRPr lang="en-US" dirty="0"/>
          </a:p>
        </p:txBody>
      </p:sp>
      <p:sp>
        <p:nvSpPr>
          <p:cNvPr id="7" name="TextBox 6">
            <a:extLst>
              <a:ext uri="{FF2B5EF4-FFF2-40B4-BE49-F238E27FC236}">
                <a16:creationId xmlns:a16="http://schemas.microsoft.com/office/drawing/2014/main" id="{B6A27671-A9C9-4425-B007-1FB072646856}"/>
              </a:ext>
            </a:extLst>
          </p:cNvPr>
          <p:cNvSpPr txBox="1"/>
          <p:nvPr/>
        </p:nvSpPr>
        <p:spPr>
          <a:xfrm>
            <a:off x="2311400" y="6233890"/>
            <a:ext cx="9283700" cy="369332"/>
          </a:xfrm>
          <a:prstGeom prst="rect">
            <a:avLst/>
          </a:prstGeom>
          <a:noFill/>
        </p:spPr>
        <p:txBody>
          <a:bodyPr wrap="square" rtlCol="0">
            <a:spAutoFit/>
          </a:bodyPr>
          <a:lstStyle/>
          <a:p>
            <a:pPr marL="285750" indent="-285750">
              <a:buFont typeface="Wingdings" panose="05000000000000000000" pitchFamily="2" charset="2"/>
              <a:buChar char="ü"/>
            </a:pPr>
            <a:r>
              <a:rPr lang="en-US" b="1" dirty="0"/>
              <a:t>Note how the story at the end circles back to the story at the beginning</a:t>
            </a:r>
            <a:r>
              <a:rPr lang="en-US" dirty="0"/>
              <a:t>.</a:t>
            </a:r>
          </a:p>
        </p:txBody>
      </p:sp>
      <p:sp>
        <p:nvSpPr>
          <p:cNvPr id="8" name="Text Placeholder 4">
            <a:extLst>
              <a:ext uri="{FF2B5EF4-FFF2-40B4-BE49-F238E27FC236}">
                <a16:creationId xmlns:a16="http://schemas.microsoft.com/office/drawing/2014/main" id="{C9BA885F-15F7-423F-9A17-66AD67C0396F}"/>
              </a:ext>
            </a:extLst>
          </p:cNvPr>
          <p:cNvSpPr txBox="1">
            <a:spLocks/>
          </p:cNvSpPr>
          <p:nvPr/>
        </p:nvSpPr>
        <p:spPr>
          <a:xfrm>
            <a:off x="9975379" y="2714961"/>
            <a:ext cx="2253558" cy="3777622"/>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pPr marL="342900" indent="-342900">
              <a:buFont typeface="Wingdings 3" charset="2"/>
              <a:buChar char=""/>
            </a:pPr>
            <a:r>
              <a:rPr lang="en-US" sz="1200" b="1" dirty="0">
                <a:solidFill>
                  <a:srgbClr val="000000"/>
                </a:solidFill>
              </a:rPr>
              <a:t>Restatement of thesis (includes health, environment, and safety)</a:t>
            </a:r>
          </a:p>
          <a:p>
            <a:pPr marL="342900" indent="-342900">
              <a:buFont typeface="Wingdings 3" charset="2"/>
              <a:buChar char=""/>
            </a:pPr>
            <a:r>
              <a:rPr lang="en-US" sz="1200" b="1" dirty="0">
                <a:solidFill>
                  <a:srgbClr val="000000"/>
                </a:solidFill>
              </a:rPr>
              <a:t>Leaves the reader thinking</a:t>
            </a:r>
          </a:p>
          <a:p>
            <a:pPr marL="342900" indent="-342900">
              <a:buFont typeface="Wingdings 3" charset="2"/>
              <a:buChar char=""/>
            </a:pPr>
            <a:endParaRPr lang="en-US" sz="1200" b="1" dirty="0">
              <a:solidFill>
                <a:srgbClr val="000000"/>
              </a:solidFill>
            </a:endParaRPr>
          </a:p>
          <a:p>
            <a:pPr marL="342900" indent="-342900">
              <a:buFont typeface="Wingdings 3" charset="2"/>
              <a:buChar char=""/>
            </a:pPr>
            <a:endParaRPr lang="en-US" sz="1200" b="1" dirty="0">
              <a:solidFill>
                <a:srgbClr val="000000"/>
              </a:solidFill>
            </a:endParaRPr>
          </a:p>
          <a:p>
            <a:pPr marL="342900" indent="-342900">
              <a:buFont typeface="Wingdings 3" charset="2"/>
              <a:buChar char=""/>
            </a:pPr>
            <a:endParaRPr lang="en-US" sz="1200" b="1" dirty="0">
              <a:solidFill>
                <a:srgbClr val="000000"/>
              </a:solidFill>
            </a:endParaRPr>
          </a:p>
        </p:txBody>
      </p:sp>
      <p:cxnSp>
        <p:nvCxnSpPr>
          <p:cNvPr id="10" name="Straight Arrow Connector 9">
            <a:extLst>
              <a:ext uri="{FF2B5EF4-FFF2-40B4-BE49-F238E27FC236}">
                <a16:creationId xmlns:a16="http://schemas.microsoft.com/office/drawing/2014/main" id="{313598E7-2512-4FBC-9DB3-9FCAC6E8D9F1}"/>
              </a:ext>
            </a:extLst>
          </p:cNvPr>
          <p:cNvCxnSpPr>
            <a:cxnSpLocks/>
          </p:cNvCxnSpPr>
          <p:nvPr/>
        </p:nvCxnSpPr>
        <p:spPr>
          <a:xfrm flipH="1">
            <a:off x="9867900" y="3944357"/>
            <a:ext cx="669344" cy="282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319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2" name="Group 13">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5"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6"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7"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8"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9"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0"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1"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2"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3"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4"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5"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6"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7" name="Group 27">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9"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0"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1"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2"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3"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4"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5"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6"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7"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8"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9"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0"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1" name="Rectangle 41">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3"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a:extLst>
              <a:ext uri="{FF2B5EF4-FFF2-40B4-BE49-F238E27FC236}">
                <a16:creationId xmlns:a16="http://schemas.microsoft.com/office/drawing/2014/main" id="{A60BE4B1-90A0-41C2-ADC0-6A3760A8F6DF}"/>
              </a:ext>
            </a:extLst>
          </p:cNvPr>
          <p:cNvSpPr>
            <a:spLocks noGrp="1"/>
          </p:cNvSpPr>
          <p:nvPr>
            <p:ph type="title"/>
          </p:nvPr>
        </p:nvSpPr>
        <p:spPr>
          <a:xfrm>
            <a:off x="1687669" y="624110"/>
            <a:ext cx="4137059" cy="1280890"/>
          </a:xfrm>
        </p:spPr>
        <p:txBody>
          <a:bodyPr vert="horz" lIns="91440" tIns="45720" rIns="91440" bIns="45720" rtlCol="0" anchor="t">
            <a:normAutofit/>
          </a:bodyPr>
          <a:lstStyle/>
          <a:p>
            <a:r>
              <a:rPr lang="en-US" sz="3200" dirty="0"/>
              <a:t>A Solution Example:</a:t>
            </a:r>
          </a:p>
        </p:txBody>
      </p:sp>
      <p:sp>
        <p:nvSpPr>
          <p:cNvPr id="5" name="Text Placeholder 4">
            <a:extLst>
              <a:ext uri="{FF2B5EF4-FFF2-40B4-BE49-F238E27FC236}">
                <a16:creationId xmlns:a16="http://schemas.microsoft.com/office/drawing/2014/main" id="{720804CB-5E20-4F86-8E69-C30858BFF043}"/>
              </a:ext>
            </a:extLst>
          </p:cNvPr>
          <p:cNvSpPr>
            <a:spLocks noGrp="1"/>
          </p:cNvSpPr>
          <p:nvPr>
            <p:ph type="body" sz="half" idx="2"/>
          </p:nvPr>
        </p:nvSpPr>
        <p:spPr>
          <a:xfrm>
            <a:off x="2430362" y="5772631"/>
            <a:ext cx="9309242" cy="3777622"/>
          </a:xfrm>
        </p:spPr>
        <p:txBody>
          <a:bodyPr vert="horz" lIns="91440" tIns="45720" rIns="91440" bIns="45720" rtlCol="0">
            <a:normAutofit/>
          </a:bodyPr>
          <a:lstStyle/>
          <a:p>
            <a:pPr marL="342900" indent="-342900">
              <a:buFont typeface="Wingdings 3" charset="2"/>
              <a:buChar char=""/>
            </a:pPr>
            <a:r>
              <a:rPr lang="en-US" sz="2000" b="1" dirty="0">
                <a:solidFill>
                  <a:srgbClr val="000000"/>
                </a:solidFill>
              </a:rPr>
              <a:t>Note how the student offers a solution to the problem of plastic bags…reusable bags.  This leaves the reader thinking.</a:t>
            </a:r>
          </a:p>
        </p:txBody>
      </p:sp>
      <p:pic>
        <p:nvPicPr>
          <p:cNvPr id="9" name="Content Placeholder 8">
            <a:extLst>
              <a:ext uri="{FF2B5EF4-FFF2-40B4-BE49-F238E27FC236}">
                <a16:creationId xmlns:a16="http://schemas.microsoft.com/office/drawing/2014/main" id="{C2595AD2-14FB-4E6F-B214-32765D612F37}"/>
              </a:ext>
            </a:extLst>
          </p:cNvPr>
          <p:cNvPicPr>
            <a:picLocks noGrp="1"/>
          </p:cNvPicPr>
          <p:nvPr>
            <p:ph idx="1"/>
          </p:nvPr>
        </p:nvPicPr>
        <p:blipFill rotWithShape="1">
          <a:blip r:embed="rId2">
            <a:extLst>
              <a:ext uri="{28A0092B-C50C-407E-A947-70E740481C1C}">
                <a14:useLocalDpi xmlns:a14="http://schemas.microsoft.com/office/drawing/2010/main" val="0"/>
              </a:ext>
            </a:extLst>
          </a:blip>
          <a:srcRect l="1881" t="77836"/>
          <a:stretch/>
        </p:blipFill>
        <p:spPr bwMode="auto">
          <a:xfrm>
            <a:off x="6091916" y="2448004"/>
            <a:ext cx="5451627" cy="1641951"/>
          </a:xfrm>
          <a:prstGeom prst="rect">
            <a:avLst/>
          </a:prstGeom>
          <a:noFill/>
        </p:spPr>
      </p:pic>
      <p:sp>
        <p:nvSpPr>
          <p:cNvPr id="49" name="Text Placeholder 4">
            <a:extLst>
              <a:ext uri="{FF2B5EF4-FFF2-40B4-BE49-F238E27FC236}">
                <a16:creationId xmlns:a16="http://schemas.microsoft.com/office/drawing/2014/main" id="{A11540B0-171E-4611-9E31-4F92D7DF95B1}"/>
              </a:ext>
            </a:extLst>
          </p:cNvPr>
          <p:cNvSpPr txBox="1">
            <a:spLocks/>
          </p:cNvSpPr>
          <p:nvPr/>
        </p:nvSpPr>
        <p:spPr>
          <a:xfrm>
            <a:off x="994770" y="2396808"/>
            <a:ext cx="4846790" cy="3777622"/>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pPr marL="342900" indent="-342900">
              <a:buFont typeface="Wingdings 3" charset="2"/>
              <a:buChar char=""/>
            </a:pPr>
            <a:r>
              <a:rPr lang="en-US" sz="2000" b="1" dirty="0">
                <a:solidFill>
                  <a:srgbClr val="000000"/>
                </a:solidFill>
              </a:rPr>
              <a:t>Restatement of thesis</a:t>
            </a:r>
          </a:p>
          <a:p>
            <a:pPr marL="342900" indent="-342900">
              <a:buFont typeface="Wingdings 3" charset="2"/>
              <a:buChar char=""/>
            </a:pPr>
            <a:endParaRPr lang="en-US" sz="2000" b="1" dirty="0">
              <a:solidFill>
                <a:srgbClr val="000000"/>
              </a:solidFill>
            </a:endParaRPr>
          </a:p>
          <a:p>
            <a:pPr marL="342900" indent="-342900">
              <a:buFont typeface="Wingdings 3" charset="2"/>
              <a:buChar char=""/>
            </a:pPr>
            <a:r>
              <a:rPr lang="en-US" sz="2000" b="1" dirty="0">
                <a:solidFill>
                  <a:srgbClr val="000000"/>
                </a:solidFill>
              </a:rPr>
              <a:t>Leaves the reader thinking</a:t>
            </a:r>
          </a:p>
        </p:txBody>
      </p:sp>
      <p:cxnSp>
        <p:nvCxnSpPr>
          <p:cNvPr id="47" name="Straight Arrow Connector 46">
            <a:extLst>
              <a:ext uri="{FF2B5EF4-FFF2-40B4-BE49-F238E27FC236}">
                <a16:creationId xmlns:a16="http://schemas.microsoft.com/office/drawing/2014/main" id="{32554BA1-BD18-41E7-A8A3-F725A8051B95}"/>
              </a:ext>
            </a:extLst>
          </p:cNvPr>
          <p:cNvCxnSpPr/>
          <p:nvPr/>
        </p:nvCxnSpPr>
        <p:spPr>
          <a:xfrm>
            <a:off x="4152900" y="2575043"/>
            <a:ext cx="24257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22EB940-0BFE-4FE2-B9F5-0AB8FCB194A3}"/>
              </a:ext>
            </a:extLst>
          </p:cNvPr>
          <p:cNvCxnSpPr>
            <a:cxnSpLocks/>
            <a:endCxn id="9" idx="1"/>
          </p:cNvCxnSpPr>
          <p:nvPr/>
        </p:nvCxnSpPr>
        <p:spPr>
          <a:xfrm flipV="1">
            <a:off x="4775200" y="3268980"/>
            <a:ext cx="1316716" cy="168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16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1DAF65-ADF6-4094-BADD-DB705E1204A3}"/>
              </a:ext>
            </a:extLst>
          </p:cNvPr>
          <p:cNvSpPr>
            <a:spLocks noGrp="1"/>
          </p:cNvSpPr>
          <p:nvPr>
            <p:ph type="title"/>
          </p:nvPr>
        </p:nvSpPr>
        <p:spPr>
          <a:xfrm>
            <a:off x="1046019" y="942108"/>
            <a:ext cx="3256550" cy="4969113"/>
          </a:xfrm>
        </p:spPr>
        <p:txBody>
          <a:bodyPr vert="horz" lIns="91440" tIns="45720" rIns="91440" bIns="45720" rtlCol="0" anchor="ctr">
            <a:normAutofit/>
          </a:bodyPr>
          <a:lstStyle/>
          <a:p>
            <a:r>
              <a:rPr lang="en-US" sz="2400" b="1" dirty="0">
                <a:solidFill>
                  <a:schemeClr val="tx2">
                    <a:lumMod val="75000"/>
                  </a:schemeClr>
                </a:solidFill>
              </a:rPr>
              <a:t>Now it’s your turn.  Write your conclusion. Be sure to include a restatement of your thesis and something to leave the reader thinking. </a:t>
            </a:r>
          </a:p>
        </p:txBody>
      </p:sp>
      <p:sp>
        <p:nvSpPr>
          <p:cNvPr id="42" name="Rectangle 4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44" name="Straight Connector 4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4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5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5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170C23D9-D304-4FD1-872F-144B698377A0}"/>
              </a:ext>
            </a:extLst>
          </p:cNvPr>
          <p:cNvSpPr>
            <a:spLocks noGrp="1"/>
          </p:cNvSpPr>
          <p:nvPr>
            <p:ph idx="1"/>
          </p:nvPr>
        </p:nvSpPr>
        <p:spPr>
          <a:xfrm>
            <a:off x="5049062" y="942108"/>
            <a:ext cx="6455549" cy="4969114"/>
          </a:xfrm>
        </p:spPr>
        <p:txBody>
          <a:bodyPr vert="horz" lIns="91440" tIns="45720" rIns="91440" bIns="45720" rtlCol="0" anchor="ctr">
            <a:normAutofit/>
          </a:bodyPr>
          <a:lstStyle/>
          <a:p>
            <a:pPr marL="0" indent="0">
              <a:buNone/>
            </a:pPr>
            <a:endParaRPr lang="en-US" dirty="0">
              <a:solidFill>
                <a:schemeClr val="tx2">
                  <a:lumMod val="75000"/>
                </a:schemeClr>
              </a:solidFill>
              <a:highlight>
                <a:srgbClr val="FFFF00"/>
              </a:highlight>
            </a:endParaRPr>
          </a:p>
        </p:txBody>
      </p:sp>
    </p:spTree>
    <p:extLst>
      <p:ext uri="{BB962C8B-B14F-4D97-AF65-F5344CB8AC3E}">
        <p14:creationId xmlns:p14="http://schemas.microsoft.com/office/powerpoint/2010/main" val="4197176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D3DA-7B29-423B-B69D-D9CEBBCFD4E7}"/>
              </a:ext>
            </a:extLst>
          </p:cNvPr>
          <p:cNvSpPr>
            <a:spLocks noGrp="1"/>
          </p:cNvSpPr>
          <p:nvPr>
            <p:ph type="ctrTitle"/>
          </p:nvPr>
        </p:nvSpPr>
        <p:spPr>
          <a:xfrm>
            <a:off x="2589213" y="2514598"/>
            <a:ext cx="8915399" cy="2262781"/>
          </a:xfrm>
        </p:spPr>
        <p:txBody>
          <a:bodyPr>
            <a:normAutofit/>
          </a:bodyPr>
          <a:lstStyle/>
          <a:p>
            <a:r>
              <a:rPr lang="en-US" dirty="0"/>
              <a:t>Revising and Editing</a:t>
            </a:r>
          </a:p>
        </p:txBody>
      </p:sp>
      <p:sp>
        <p:nvSpPr>
          <p:cNvPr id="3" name="Subtitle 2">
            <a:extLst>
              <a:ext uri="{FF2B5EF4-FFF2-40B4-BE49-F238E27FC236}">
                <a16:creationId xmlns:a16="http://schemas.microsoft.com/office/drawing/2014/main" id="{47F3F4EA-61D0-4EC3-9A23-C6C8701BADC7}"/>
              </a:ext>
            </a:extLst>
          </p:cNvPr>
          <p:cNvSpPr>
            <a:spLocks noGrp="1"/>
          </p:cNvSpPr>
          <p:nvPr>
            <p:ph type="subTitle" idx="1"/>
          </p:nvPr>
        </p:nvSpPr>
        <p:spPr>
          <a:xfrm>
            <a:off x="2589213" y="4777379"/>
            <a:ext cx="8915399" cy="1812107"/>
          </a:xfrm>
        </p:spPr>
        <p:txBody>
          <a:bodyPr>
            <a:normAutofit/>
          </a:bodyPr>
          <a:lstStyle/>
          <a:p>
            <a:r>
              <a:rPr lang="en-US" dirty="0"/>
              <a:t>Once the draft of your essay is complete, you are ready to revise and edit your work.</a:t>
            </a:r>
          </a:p>
        </p:txBody>
      </p:sp>
    </p:spTree>
    <p:extLst>
      <p:ext uri="{BB962C8B-B14F-4D97-AF65-F5344CB8AC3E}">
        <p14:creationId xmlns:p14="http://schemas.microsoft.com/office/powerpoint/2010/main" val="2310933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9DD9F9-F5C4-4212-9AF4-FA9113A5CD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D426F6C-F417-4549-8850-F25566CDD1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6" cy="5260195"/>
          </a:xfrm>
          <a:prstGeom prst="rect">
            <a:avLst/>
          </a:prstGeom>
          <a:solidFill>
            <a:srgbClr val="FFFFFF"/>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A62F81ED-B4A6-4AE5-80BE-E6269859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5895ADEC-2DD7-4747-8270-21677B64AAF6}"/>
              </a:ext>
            </a:extLst>
          </p:cNvPr>
          <p:cNvSpPr>
            <a:spLocks noChangeArrowheads="1"/>
          </p:cNvSpPr>
          <p:nvPr/>
        </p:nvSpPr>
        <p:spPr bwMode="auto">
          <a:xfrm>
            <a:off x="1666674" y="735699"/>
            <a:ext cx="171553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spcBef>
                <a:spcPct val="0"/>
              </a:spcBef>
              <a:spcAft>
                <a:spcPts val="600"/>
              </a:spcAft>
              <a:buClrTx/>
              <a:buSzTx/>
              <a:buFontTx/>
              <a:buNone/>
              <a:tabLst/>
            </a:pPr>
            <a:r>
              <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Persuasive Essay Checklist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47212E40-9EB5-4ACE-B2F9-8B1B0ADFACD9}"/>
              </a:ext>
            </a:extLst>
          </p:cNvPr>
          <p:cNvGraphicFramePr>
            <a:graphicFrameLocks noGrp="1"/>
          </p:cNvGraphicFramePr>
          <p:nvPr>
            <p:extLst>
              <p:ext uri="{D42A27DB-BD31-4B8C-83A1-F6EECF244321}">
                <p14:modId xmlns:p14="http://schemas.microsoft.com/office/powerpoint/2010/main" val="3683336090"/>
              </p:ext>
            </p:extLst>
          </p:nvPr>
        </p:nvGraphicFramePr>
        <p:xfrm>
          <a:off x="1666677" y="997309"/>
          <a:ext cx="8858649" cy="4509091"/>
        </p:xfrm>
        <a:graphic>
          <a:graphicData uri="http://schemas.openxmlformats.org/drawingml/2006/table">
            <a:tbl>
              <a:tblPr firstRow="1" firstCol="1" bandRow="1"/>
              <a:tblGrid>
                <a:gridCol w="5270974">
                  <a:extLst>
                    <a:ext uri="{9D8B030D-6E8A-4147-A177-3AD203B41FA5}">
                      <a16:colId xmlns:a16="http://schemas.microsoft.com/office/drawing/2014/main" val="1491325880"/>
                    </a:ext>
                  </a:extLst>
                </a:gridCol>
                <a:gridCol w="470883">
                  <a:extLst>
                    <a:ext uri="{9D8B030D-6E8A-4147-A177-3AD203B41FA5}">
                      <a16:colId xmlns:a16="http://schemas.microsoft.com/office/drawing/2014/main" val="3921003781"/>
                    </a:ext>
                  </a:extLst>
                </a:gridCol>
                <a:gridCol w="437080">
                  <a:extLst>
                    <a:ext uri="{9D8B030D-6E8A-4147-A177-3AD203B41FA5}">
                      <a16:colId xmlns:a16="http://schemas.microsoft.com/office/drawing/2014/main" val="2756798944"/>
                    </a:ext>
                  </a:extLst>
                </a:gridCol>
                <a:gridCol w="1101317">
                  <a:extLst>
                    <a:ext uri="{9D8B030D-6E8A-4147-A177-3AD203B41FA5}">
                      <a16:colId xmlns:a16="http://schemas.microsoft.com/office/drawing/2014/main" val="1726397312"/>
                    </a:ext>
                  </a:extLst>
                </a:gridCol>
                <a:gridCol w="1578395">
                  <a:extLst>
                    <a:ext uri="{9D8B030D-6E8A-4147-A177-3AD203B41FA5}">
                      <a16:colId xmlns:a16="http://schemas.microsoft.com/office/drawing/2014/main" val="3361860529"/>
                    </a:ext>
                  </a:extLst>
                </a:gridCol>
              </a:tblGrid>
              <a:tr h="254338">
                <a:tc>
                  <a:txBody>
                    <a:bodyPr/>
                    <a:lstStyle/>
                    <a:p>
                      <a:pPr marL="0" marR="0" algn="ctr" fontAlgn="t">
                        <a:lnSpc>
                          <a:spcPct val="115000"/>
                        </a:lnSpc>
                        <a:spcBef>
                          <a:spcPts val="0"/>
                        </a:spcBef>
                        <a:spcAft>
                          <a:spcPts val="0"/>
                        </a:spcAft>
                      </a:pPr>
                      <a:r>
                        <a:rPr lang="en-US" sz="1200" b="1" i="0" u="none" strike="noStrike">
                          <a:effectLst/>
                          <a:latin typeface="Calibri" panose="020F0502020204030204" pitchFamily="34" charset="0"/>
                          <a:ea typeface="Calibri" panose="020F0502020204030204" pitchFamily="34" charset="0"/>
                          <a:cs typeface="Times New Roman" panose="02020603050405020304" pitchFamily="18" charset="0"/>
                        </a:rPr>
                        <a:t>Skill</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15000"/>
                        </a:lnSpc>
                        <a:spcBef>
                          <a:spcPts val="0"/>
                        </a:spcBef>
                        <a:spcAft>
                          <a:spcPts val="0"/>
                        </a:spcAft>
                      </a:pPr>
                      <a:r>
                        <a:rPr lang="en-US" sz="1200" b="1" i="0" u="none" strike="noStrike">
                          <a:effectLst/>
                          <a:latin typeface="Calibri" panose="020F0502020204030204" pitchFamily="34" charset="0"/>
                          <a:ea typeface="Calibri" panose="020F0502020204030204" pitchFamily="34" charset="0"/>
                          <a:cs typeface="Times New Roman" panose="02020603050405020304" pitchFamily="18" charset="0"/>
                        </a:rPr>
                        <a:t>Yes</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15000"/>
                        </a:lnSpc>
                        <a:spcBef>
                          <a:spcPts val="0"/>
                        </a:spcBef>
                        <a:spcAft>
                          <a:spcPts val="0"/>
                        </a:spcAft>
                      </a:pPr>
                      <a:r>
                        <a:rPr lang="en-US" sz="1200" b="1" i="0" u="none" strike="noStrike">
                          <a:effectLst/>
                          <a:latin typeface="Calibri" panose="020F0502020204030204" pitchFamily="34" charset="0"/>
                          <a:ea typeface="Calibri" panose="020F0502020204030204" pitchFamily="34" charset="0"/>
                          <a:cs typeface="Times New Roman" panose="02020603050405020304" pitchFamily="18" charset="0"/>
                        </a:rPr>
                        <a:t>No</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15000"/>
                        </a:lnSpc>
                        <a:spcBef>
                          <a:spcPts val="0"/>
                        </a:spcBef>
                        <a:spcAft>
                          <a:spcPts val="0"/>
                        </a:spcAft>
                      </a:pPr>
                      <a:r>
                        <a:rPr lang="en-US" sz="1200" b="1" i="0" u="none" strike="noStrike">
                          <a:effectLst/>
                          <a:latin typeface="Calibri" panose="020F0502020204030204" pitchFamily="34" charset="0"/>
                          <a:ea typeface="Calibri" panose="020F0502020204030204" pitchFamily="34" charset="0"/>
                          <a:cs typeface="Times New Roman" panose="02020603050405020304" pitchFamily="18" charset="0"/>
                        </a:rPr>
                        <a:t>Need support</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15000"/>
                        </a:lnSpc>
                        <a:spcBef>
                          <a:spcPts val="0"/>
                        </a:spcBef>
                        <a:spcAft>
                          <a:spcPts val="0"/>
                        </a:spcAft>
                      </a:pPr>
                      <a:r>
                        <a:rPr lang="en-US" sz="1200" b="1" i="0" u="none" strike="noStrike">
                          <a:effectLst/>
                          <a:latin typeface="Calibri" panose="020F0502020204030204" pitchFamily="34" charset="0"/>
                          <a:ea typeface="Calibri" panose="020F0502020204030204" pitchFamily="34" charset="0"/>
                          <a:cs typeface="Times New Roman" panose="02020603050405020304" pitchFamily="18" charset="0"/>
                        </a:rPr>
                        <a:t>Explanation</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093728"/>
                  </a:ext>
                </a:extLst>
              </a:tr>
              <a:tr h="254338">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I have used at least three credible research sources</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5585243"/>
                  </a:ext>
                </a:extLst>
              </a:tr>
              <a:tr h="459592">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I have completed a prewriting plan for my essay (position-support web, chart, something on of my own design)</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999401"/>
                  </a:ext>
                </a:extLst>
              </a:tr>
              <a:tr h="254338">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My introduction includes a hook and an argument statement.</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468645"/>
                  </a:ext>
                </a:extLst>
              </a:tr>
              <a:tr h="254338">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My body paragraphs include supporting details.</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9248174"/>
                  </a:ext>
                </a:extLst>
              </a:tr>
              <a:tr h="254338">
                <a:tc>
                  <a:txBody>
                    <a:bodyPr/>
                    <a:lstStyle/>
                    <a:p>
                      <a:pPr marL="0" marR="0" algn="l" fontAlgn="t">
                        <a:lnSpc>
                          <a:spcPct val="115000"/>
                        </a:lnSpc>
                        <a:spcBef>
                          <a:spcPts val="0"/>
                        </a:spcBef>
                        <a:spcAft>
                          <a:spcPts val="0"/>
                        </a:spcAft>
                      </a:pPr>
                      <a:r>
                        <a:rPr lang="en-US" sz="1200" b="0" i="0" u="none" strike="noStrike" dirty="0">
                          <a:effectLst/>
                          <a:latin typeface="Calibri" panose="020F0502020204030204" pitchFamily="34" charset="0"/>
                          <a:ea typeface="Calibri" panose="020F0502020204030204" pitchFamily="34" charset="0"/>
                          <a:cs typeface="Times New Roman" panose="02020603050405020304" pitchFamily="18" charset="0"/>
                        </a:rPr>
                        <a:t>I have used quotation marks when directly quoting a source</a:t>
                      </a:r>
                      <a:r>
                        <a:rPr lang="en-US" sz="1200" b="0" i="0" u="none" strike="noStrike" dirty="0">
                          <a:effectLst/>
                          <a:latin typeface="Calibri" panose="020F0502020204030204" pitchFamily="34" charset="0"/>
                          <a:ea typeface="Calibri" panose="020F0502020204030204" pitchFamily="34" charset="0"/>
                          <a:cs typeface="Calibri" panose="020F0502020204030204" pitchFamily="34" charset="0"/>
                        </a:rPr>
                        <a:t>. </a:t>
                      </a:r>
                      <a:r>
                        <a:rPr lang="en-US" sz="1200" kern="1200" dirty="0">
                          <a:solidFill>
                            <a:schemeClr val="tx1"/>
                          </a:solidFill>
                          <a:effectLst/>
                          <a:latin typeface="Calibri" panose="020F0502020204030204" pitchFamily="34" charset="0"/>
                          <a:ea typeface="+mn-ea"/>
                          <a:cs typeface="Calibri" panose="020F0502020204030204" pitchFamily="34" charset="0"/>
                        </a:rPr>
                        <a:t>I have used proper paraphrasing.</a:t>
                      </a:r>
                      <a:endParaRPr lang="en-US" sz="1200" b="0" i="0" u="none" strike="noStrike" dirty="0">
                        <a:effectLst/>
                        <a:latin typeface="Calibri" panose="020F0502020204030204" pitchFamily="34" charset="0"/>
                        <a:cs typeface="Calibri" panose="020F050202020403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400019"/>
                  </a:ext>
                </a:extLst>
              </a:tr>
              <a:tr h="254338">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I have used at least three transition words/phrases in my essay.</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17505"/>
                  </a:ext>
                </a:extLst>
              </a:tr>
              <a:tr h="254338">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My conclusion summarizes my argument and leaves the reader thinking.</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1978024"/>
                  </a:ext>
                </a:extLst>
              </a:tr>
              <a:tr h="254338">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My essay has a thought-provoking and relevant title.</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8966268"/>
                  </a:ext>
                </a:extLst>
              </a:tr>
              <a:tr h="459592">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I have used persuasive strategies in my writing (ex: conventional artistry, repetition, appealing to emotion).</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4167168"/>
                  </a:ext>
                </a:extLst>
              </a:tr>
              <a:tr h="459592">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I have edited my writing for conventions (internal punctuation, spelling, proper used of grammatical structures).</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9791689"/>
                  </a:ext>
                </a:extLst>
              </a:tr>
              <a:tr h="459592">
                <a:tc>
                  <a:txBody>
                    <a:bodyPr/>
                    <a:lstStyle/>
                    <a:p>
                      <a:pPr marL="0" marR="0" algn="l" fontAlgn="t">
                        <a:lnSpc>
                          <a:spcPct val="115000"/>
                        </a:lnSpc>
                        <a:spcBef>
                          <a:spcPts val="0"/>
                        </a:spcBef>
                        <a:spcAft>
                          <a:spcPts val="0"/>
                        </a:spcAft>
                      </a:pPr>
                      <a:r>
                        <a:rPr lang="en-US" sz="1200" b="0" i="0" u="none" strike="noStrike" dirty="0">
                          <a:effectLst/>
                          <a:latin typeface="Calibri" panose="020F0502020204030204" pitchFamily="34" charset="0"/>
                          <a:ea typeface="Calibri" panose="020F0502020204030204" pitchFamily="34" charset="0"/>
                          <a:cs typeface="Times New Roman" panose="02020603050405020304" pitchFamily="18" charset="0"/>
                        </a:rPr>
                        <a:t>I have used different kinds of sentences, with a variety of lengths and beginnings to create fluidity.</a:t>
                      </a:r>
                      <a:endParaRPr lang="en-US" sz="1900" b="0" i="0" u="none" strike="noStrike" dirty="0">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881384"/>
                  </a:ext>
                </a:extLst>
              </a:tr>
              <a:tr h="459592">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I have deliberately revised my word choice to include effective and precise vocabulary.</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US" sz="12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900" b="0" i="0" u="none" strike="noStrike" dirty="0">
                        <a:effectLst/>
                        <a:latin typeface="Arial" panose="020B0604020202020204" pitchFamily="34" charset="0"/>
                      </a:endParaRPr>
                    </a:p>
                  </a:txBody>
                  <a:tcPr marL="73015" marR="73015" marT="101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3883959"/>
                  </a:ext>
                </a:extLst>
              </a:tr>
            </a:tbl>
          </a:graphicData>
        </a:graphic>
      </p:graphicFrame>
    </p:spTree>
    <p:extLst>
      <p:ext uri="{BB962C8B-B14F-4D97-AF65-F5344CB8AC3E}">
        <p14:creationId xmlns:p14="http://schemas.microsoft.com/office/powerpoint/2010/main" val="93170269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D52336B98498E43AC9572A6FA50282B" ma:contentTypeVersion="13" ma:contentTypeDescription="Create a new document." ma:contentTypeScope="" ma:versionID="4dbe079842d7f67c89ec4d857bcde0f8">
  <xsd:schema xmlns:xsd="http://www.w3.org/2001/XMLSchema" xmlns:xs="http://www.w3.org/2001/XMLSchema" xmlns:p="http://schemas.microsoft.com/office/2006/metadata/properties" xmlns:ns3="717987ee-c82c-4776-b480-5ff807c8c756" xmlns:ns4="41cffffa-8dd5-4313-8dd0-b34bdcf68c09" targetNamespace="http://schemas.microsoft.com/office/2006/metadata/properties" ma:root="true" ma:fieldsID="c1d077bd3a21a43c8296d8ae49aa31e1" ns3:_="" ns4:_="">
    <xsd:import namespace="717987ee-c82c-4776-b480-5ff807c8c756"/>
    <xsd:import namespace="41cffffa-8dd5-4313-8dd0-b34bdcf68c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987ee-c82c-4776-b480-5ff807c8c7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cffffa-8dd5-4313-8dd0-b34bdcf68c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313510-6D35-4768-816B-1A354B59F5B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E8C5FD7-4176-4845-A974-0D7E8374E897}">
  <ds:schemaRefs>
    <ds:schemaRef ds:uri="http://schemas.microsoft.com/sharepoint/v3/contenttype/forms"/>
  </ds:schemaRefs>
</ds:datastoreItem>
</file>

<file path=customXml/itemProps3.xml><?xml version="1.0" encoding="utf-8"?>
<ds:datastoreItem xmlns:ds="http://schemas.openxmlformats.org/officeDocument/2006/customXml" ds:itemID="{DB79ED9F-51A6-4C27-85A4-7C57E9E6E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987ee-c82c-4776-b480-5ff807c8c756"/>
    <ds:schemaRef ds:uri="41cffffa-8dd5-4313-8dd0-b34bdcf68c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179</TotalTime>
  <Words>646</Words>
  <Application>Microsoft Office PowerPoint</Application>
  <PresentationFormat>Widescreen</PresentationFormat>
  <Paragraphs>95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Wingdings</vt:lpstr>
      <vt:lpstr>Wingdings 3</vt:lpstr>
      <vt:lpstr>Wisp</vt:lpstr>
      <vt:lpstr>Drafting: The Conclusion</vt:lpstr>
      <vt:lpstr>What are the elements of an effective conclusion?</vt:lpstr>
      <vt:lpstr>How do I leave my reader thinking/questioning/wanting to learn more?</vt:lpstr>
      <vt:lpstr>Echo Ending Example:</vt:lpstr>
      <vt:lpstr>A Solution Example:</vt:lpstr>
      <vt:lpstr>Now it’s your turn.  Write your conclusion. Be sure to include a restatement of your thesis and something to leave the reader thinking. </vt:lpstr>
      <vt:lpstr>Revising and Editing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8 Persuasive Essay</dc:title>
  <dc:creator>Cabel, Krista (ASD-N)</dc:creator>
  <cp:lastModifiedBy>Cabel, Krista (ASD-N)</cp:lastModifiedBy>
  <cp:revision>3</cp:revision>
  <dcterms:created xsi:type="dcterms:W3CDTF">2020-03-27T12:48:48Z</dcterms:created>
  <dcterms:modified xsi:type="dcterms:W3CDTF">2020-05-25T12:00:49Z</dcterms:modified>
</cp:coreProperties>
</file>