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4"/>
  </p:notesMasterIdLst>
  <p:sldIdLst>
    <p:sldId id="335" r:id="rId6"/>
    <p:sldId id="342" r:id="rId7"/>
    <p:sldId id="358" r:id="rId8"/>
    <p:sldId id="357" r:id="rId9"/>
    <p:sldId id="359" r:id="rId10"/>
    <p:sldId id="262" r:id="rId11"/>
    <p:sldId id="360" r:id="rId12"/>
    <p:sldId id="361" r:id="rId13"/>
    <p:sldId id="362" r:id="rId14"/>
    <p:sldId id="351" r:id="rId15"/>
    <p:sldId id="336" r:id="rId16"/>
    <p:sldId id="337" r:id="rId17"/>
    <p:sldId id="300" r:id="rId18"/>
    <p:sldId id="301" r:id="rId19"/>
    <p:sldId id="302" r:id="rId20"/>
    <p:sldId id="303" r:id="rId21"/>
    <p:sldId id="305" r:id="rId22"/>
    <p:sldId id="33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A1E643-AE88-4BCE-B49A-DC54EB4E6232}" v="5" dt="2020-05-08T13:27:13.7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89" d="100"/>
          <a:sy n="89" d="100"/>
        </p:scale>
        <p:origin x="23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bel, Krista (ASD-N)" userId="76055683-db40-4235-b797-40a2516bb4fa" providerId="ADAL" clId="{F0A1E643-AE88-4BCE-B49A-DC54EB4E6232}"/>
    <pc:docChg chg="undo custSel addSld delSld modSld sldOrd">
      <pc:chgData name="Cabel, Krista (ASD-N)" userId="76055683-db40-4235-b797-40a2516bb4fa" providerId="ADAL" clId="{F0A1E643-AE88-4BCE-B49A-DC54EB4E6232}" dt="2020-05-08T13:30:53.761" v="858" actId="47"/>
      <pc:docMkLst>
        <pc:docMk/>
      </pc:docMkLst>
      <pc:sldChg chg="add">
        <pc:chgData name="Cabel, Krista (ASD-N)" userId="76055683-db40-4235-b797-40a2516bb4fa" providerId="ADAL" clId="{F0A1E643-AE88-4BCE-B49A-DC54EB4E6232}" dt="2020-05-08T13:14:16.046" v="491"/>
        <pc:sldMkLst>
          <pc:docMk/>
          <pc:sldMk cId="671514323" sldId="262"/>
        </pc:sldMkLst>
      </pc:sldChg>
      <pc:sldChg chg="modSp mod">
        <pc:chgData name="Cabel, Krista (ASD-N)" userId="76055683-db40-4235-b797-40a2516bb4fa" providerId="ADAL" clId="{F0A1E643-AE88-4BCE-B49A-DC54EB4E6232}" dt="2020-05-08T12:45:18.247" v="0" actId="6549"/>
        <pc:sldMkLst>
          <pc:docMk/>
          <pc:sldMk cId="1748175725" sldId="335"/>
        </pc:sldMkLst>
        <pc:spChg chg="mod">
          <ac:chgData name="Cabel, Krista (ASD-N)" userId="76055683-db40-4235-b797-40a2516bb4fa" providerId="ADAL" clId="{F0A1E643-AE88-4BCE-B49A-DC54EB4E6232}" dt="2020-05-08T12:45:18.247" v="0" actId="6549"/>
          <ac:spMkLst>
            <pc:docMk/>
            <pc:sldMk cId="1748175725" sldId="335"/>
            <ac:spMk id="3" creationId="{47F3F4EA-61D0-4EC3-9A23-C6C8701BADC7}"/>
          </ac:spMkLst>
        </pc:spChg>
      </pc:sldChg>
      <pc:sldChg chg="del">
        <pc:chgData name="Cabel, Krista (ASD-N)" userId="76055683-db40-4235-b797-40a2516bb4fa" providerId="ADAL" clId="{F0A1E643-AE88-4BCE-B49A-DC54EB4E6232}" dt="2020-05-08T13:30:52.850" v="857" actId="47"/>
        <pc:sldMkLst>
          <pc:docMk/>
          <pc:sldMk cId="3498839790" sldId="340"/>
        </pc:sldMkLst>
      </pc:sldChg>
      <pc:sldChg chg="del">
        <pc:chgData name="Cabel, Krista (ASD-N)" userId="76055683-db40-4235-b797-40a2516bb4fa" providerId="ADAL" clId="{F0A1E643-AE88-4BCE-B49A-DC54EB4E6232}" dt="2020-05-08T13:30:53.761" v="858" actId="47"/>
        <pc:sldMkLst>
          <pc:docMk/>
          <pc:sldMk cId="1351815724" sldId="341"/>
        </pc:sldMkLst>
      </pc:sldChg>
      <pc:sldChg chg="modSp new mod">
        <pc:chgData name="Cabel, Krista (ASD-N)" userId="76055683-db40-4235-b797-40a2516bb4fa" providerId="ADAL" clId="{F0A1E643-AE88-4BCE-B49A-DC54EB4E6232}" dt="2020-05-08T13:15:09.646" v="730" actId="20577"/>
        <pc:sldMkLst>
          <pc:docMk/>
          <pc:sldMk cId="1770703045" sldId="342"/>
        </pc:sldMkLst>
        <pc:spChg chg="mod">
          <ac:chgData name="Cabel, Krista (ASD-N)" userId="76055683-db40-4235-b797-40a2516bb4fa" providerId="ADAL" clId="{F0A1E643-AE88-4BCE-B49A-DC54EB4E6232}" dt="2020-05-08T13:13:12.411" v="282" actId="20577"/>
          <ac:spMkLst>
            <pc:docMk/>
            <pc:sldMk cId="1770703045" sldId="342"/>
            <ac:spMk id="2" creationId="{9BFB6BBC-2082-4E22-84CE-5E2A9C8C8047}"/>
          </ac:spMkLst>
        </pc:spChg>
        <pc:spChg chg="mod">
          <ac:chgData name="Cabel, Krista (ASD-N)" userId="76055683-db40-4235-b797-40a2516bb4fa" providerId="ADAL" clId="{F0A1E643-AE88-4BCE-B49A-DC54EB4E6232}" dt="2020-05-08T13:15:09.646" v="730" actId="20577"/>
          <ac:spMkLst>
            <pc:docMk/>
            <pc:sldMk cId="1770703045" sldId="342"/>
            <ac:spMk id="3" creationId="{7565FDB7-A3D2-44B0-AAE1-66AE594853B8}"/>
          </ac:spMkLst>
        </pc:spChg>
      </pc:sldChg>
      <pc:sldChg chg="addSp modSp add mod">
        <pc:chgData name="Cabel, Krista (ASD-N)" userId="76055683-db40-4235-b797-40a2516bb4fa" providerId="ADAL" clId="{F0A1E643-AE88-4BCE-B49A-DC54EB4E6232}" dt="2020-05-08T13:27:13.787" v="856" actId="207"/>
        <pc:sldMkLst>
          <pc:docMk/>
          <pc:sldMk cId="1771553369" sldId="351"/>
        </pc:sldMkLst>
        <pc:spChg chg="add mod">
          <ac:chgData name="Cabel, Krista (ASD-N)" userId="76055683-db40-4235-b797-40a2516bb4fa" providerId="ADAL" clId="{F0A1E643-AE88-4BCE-B49A-DC54EB4E6232}" dt="2020-05-08T13:27:13.787" v="856" actId="207"/>
          <ac:spMkLst>
            <pc:docMk/>
            <pc:sldMk cId="1771553369" sldId="351"/>
            <ac:spMk id="5" creationId="{FC39C684-3134-401D-9152-8EBD02E3DE38}"/>
          </ac:spMkLst>
        </pc:spChg>
      </pc:sldChg>
      <pc:sldChg chg="add">
        <pc:chgData name="Cabel, Krista (ASD-N)" userId="76055683-db40-4235-b797-40a2516bb4fa" providerId="ADAL" clId="{F0A1E643-AE88-4BCE-B49A-DC54EB4E6232}" dt="2020-05-08T13:14:16.046" v="491"/>
        <pc:sldMkLst>
          <pc:docMk/>
          <pc:sldMk cId="1288427382" sldId="357"/>
        </pc:sldMkLst>
      </pc:sldChg>
      <pc:sldChg chg="delSp add setBg delDesignElem">
        <pc:chgData name="Cabel, Krista (ASD-N)" userId="76055683-db40-4235-b797-40a2516bb4fa" providerId="ADAL" clId="{F0A1E643-AE88-4BCE-B49A-DC54EB4E6232}" dt="2020-05-08T13:14:16.046" v="491"/>
        <pc:sldMkLst>
          <pc:docMk/>
          <pc:sldMk cId="230151625" sldId="358"/>
        </pc:sldMkLst>
        <pc:spChg chg="del">
          <ac:chgData name="Cabel, Krista (ASD-N)" userId="76055683-db40-4235-b797-40a2516bb4fa" providerId="ADAL" clId="{F0A1E643-AE88-4BCE-B49A-DC54EB4E6232}" dt="2020-05-08T13:14:16.046" v="491"/>
          <ac:spMkLst>
            <pc:docMk/>
            <pc:sldMk cId="230151625" sldId="358"/>
            <ac:spMk id="19" creationId="{CD306B45-25EE-434D-ABA9-A27B79320CFF}"/>
          </ac:spMkLst>
        </pc:spChg>
        <pc:spChg chg="del">
          <ac:chgData name="Cabel, Krista (ASD-N)" userId="76055683-db40-4235-b797-40a2516bb4fa" providerId="ADAL" clId="{F0A1E643-AE88-4BCE-B49A-DC54EB4E6232}" dt="2020-05-08T13:14:16.046" v="491"/>
          <ac:spMkLst>
            <pc:docMk/>
            <pc:sldMk cId="230151625" sldId="358"/>
            <ac:spMk id="21" creationId="{0A42F85E-4939-431E-8B4A-EC07C8E0AB65}"/>
          </ac:spMkLst>
        </pc:spChg>
        <pc:grpChg chg="del">
          <ac:chgData name="Cabel, Krista (ASD-N)" userId="76055683-db40-4235-b797-40a2516bb4fa" providerId="ADAL" clId="{F0A1E643-AE88-4BCE-B49A-DC54EB4E6232}" dt="2020-05-08T13:14:16.046" v="491"/>
          <ac:grpSpMkLst>
            <pc:docMk/>
            <pc:sldMk cId="230151625" sldId="358"/>
            <ac:grpSpMk id="25" creationId="{5D2B17EF-74EB-4C33-B2E2-8E727B2E7D68}"/>
          </ac:grpSpMkLst>
        </pc:grpChg>
        <pc:cxnChg chg="del">
          <ac:chgData name="Cabel, Krista (ASD-N)" userId="76055683-db40-4235-b797-40a2516bb4fa" providerId="ADAL" clId="{F0A1E643-AE88-4BCE-B49A-DC54EB4E6232}" dt="2020-05-08T13:14:16.046" v="491"/>
          <ac:cxnSpMkLst>
            <pc:docMk/>
            <pc:sldMk cId="230151625" sldId="358"/>
            <ac:cxnSpMk id="23" creationId="{27EBB3F9-D6F7-4F6A-8843-9FEBA15E4969}"/>
          </ac:cxnSpMkLst>
        </pc:cxnChg>
      </pc:sldChg>
      <pc:sldChg chg="delSp modSp add mod setBg delDesignElem">
        <pc:chgData name="Cabel, Krista (ASD-N)" userId="76055683-db40-4235-b797-40a2516bb4fa" providerId="ADAL" clId="{F0A1E643-AE88-4BCE-B49A-DC54EB4E6232}" dt="2020-05-08T13:23:59.648" v="732" actId="1076"/>
        <pc:sldMkLst>
          <pc:docMk/>
          <pc:sldMk cId="2246298510" sldId="359"/>
        </pc:sldMkLst>
        <pc:spChg chg="mod">
          <ac:chgData name="Cabel, Krista (ASD-N)" userId="76055683-db40-4235-b797-40a2516bb4fa" providerId="ADAL" clId="{F0A1E643-AE88-4BCE-B49A-DC54EB4E6232}" dt="2020-05-08T13:23:57.080" v="731" actId="1076"/>
          <ac:spMkLst>
            <pc:docMk/>
            <pc:sldMk cId="2246298510" sldId="359"/>
            <ac:spMk id="2" creationId="{225F5745-62AD-4791-BC13-0420487B1650}"/>
          </ac:spMkLst>
        </pc:spChg>
        <pc:spChg chg="mod">
          <ac:chgData name="Cabel, Krista (ASD-N)" userId="76055683-db40-4235-b797-40a2516bb4fa" providerId="ADAL" clId="{F0A1E643-AE88-4BCE-B49A-DC54EB4E6232}" dt="2020-05-08T13:23:59.648" v="732" actId="1076"/>
          <ac:spMkLst>
            <pc:docMk/>
            <pc:sldMk cId="2246298510" sldId="359"/>
            <ac:spMk id="3" creationId="{4E726F9A-739D-414A-9251-BF1CCFB41340}"/>
          </ac:spMkLst>
        </pc:spChg>
        <pc:spChg chg="del">
          <ac:chgData name="Cabel, Krista (ASD-N)" userId="76055683-db40-4235-b797-40a2516bb4fa" providerId="ADAL" clId="{F0A1E643-AE88-4BCE-B49A-DC54EB4E6232}" dt="2020-05-08T13:14:16.046" v="491"/>
          <ac:spMkLst>
            <pc:docMk/>
            <pc:sldMk cId="2246298510" sldId="359"/>
            <ac:spMk id="11" creationId="{3F4C104D-5F30-4811-9376-566B26E4719A}"/>
          </ac:spMkLst>
        </pc:spChg>
        <pc:spChg chg="del">
          <ac:chgData name="Cabel, Krista (ASD-N)" userId="76055683-db40-4235-b797-40a2516bb4fa" providerId="ADAL" clId="{F0A1E643-AE88-4BCE-B49A-DC54EB4E6232}" dt="2020-05-08T13:14:16.046" v="491"/>
          <ac:spMkLst>
            <pc:docMk/>
            <pc:sldMk cId="2246298510" sldId="359"/>
            <ac:spMk id="13" creationId="{0815E34B-5D02-4E01-A936-E8E1C0AB6F12}"/>
          </ac:spMkLst>
        </pc:spChg>
        <pc:spChg chg="del">
          <ac:chgData name="Cabel, Krista (ASD-N)" userId="76055683-db40-4235-b797-40a2516bb4fa" providerId="ADAL" clId="{F0A1E643-AE88-4BCE-B49A-DC54EB4E6232}" dt="2020-05-08T13:14:16.046" v="491"/>
          <ac:spMkLst>
            <pc:docMk/>
            <pc:sldMk cId="2246298510" sldId="359"/>
            <ac:spMk id="15" creationId="{7DE3414B-B032-4710-A468-D3285E38C5FF}"/>
          </ac:spMkLst>
        </pc:spChg>
      </pc:sldChg>
      <pc:sldChg chg="delSp add setBg delDesignElem">
        <pc:chgData name="Cabel, Krista (ASD-N)" userId="76055683-db40-4235-b797-40a2516bb4fa" providerId="ADAL" clId="{F0A1E643-AE88-4BCE-B49A-DC54EB4E6232}" dt="2020-05-08T13:14:16.046" v="491"/>
        <pc:sldMkLst>
          <pc:docMk/>
          <pc:sldMk cId="2289285862" sldId="360"/>
        </pc:sldMkLst>
        <pc:spChg chg="del">
          <ac:chgData name="Cabel, Krista (ASD-N)" userId="76055683-db40-4235-b797-40a2516bb4fa" providerId="ADAL" clId="{F0A1E643-AE88-4BCE-B49A-DC54EB4E6232}" dt="2020-05-08T13:14:16.046" v="491"/>
          <ac:spMkLst>
            <pc:docMk/>
            <pc:sldMk cId="2289285862" sldId="360"/>
            <ac:spMk id="11" creationId="{A3D9AEEE-1CCD-43C0-BA3E-16D60A6E23C0}"/>
          </ac:spMkLst>
        </pc:spChg>
        <pc:spChg chg="del">
          <ac:chgData name="Cabel, Krista (ASD-N)" userId="76055683-db40-4235-b797-40a2516bb4fa" providerId="ADAL" clId="{F0A1E643-AE88-4BCE-B49A-DC54EB4E6232}" dt="2020-05-08T13:14:16.046" v="491"/>
          <ac:spMkLst>
            <pc:docMk/>
            <pc:sldMk cId="2289285862" sldId="360"/>
            <ac:spMk id="13" creationId="{60F880A6-33D3-4EEC-A780-B73559B9F24C}"/>
          </ac:spMkLst>
        </pc:spChg>
        <pc:spChg chg="del">
          <ac:chgData name="Cabel, Krista (ASD-N)" userId="76055683-db40-4235-b797-40a2516bb4fa" providerId="ADAL" clId="{F0A1E643-AE88-4BCE-B49A-DC54EB4E6232}" dt="2020-05-08T13:14:16.046" v="491"/>
          <ac:spMkLst>
            <pc:docMk/>
            <pc:sldMk cId="2289285862" sldId="360"/>
            <ac:spMk id="15" creationId="{2C6246ED-0535-4496-A8F6-1E80CC4EB853}"/>
          </ac:spMkLst>
        </pc:spChg>
      </pc:sldChg>
      <pc:sldChg chg="modSp add mod">
        <pc:chgData name="Cabel, Krista (ASD-N)" userId="76055683-db40-4235-b797-40a2516bb4fa" providerId="ADAL" clId="{F0A1E643-AE88-4BCE-B49A-DC54EB4E6232}" dt="2020-05-08T13:24:27.017" v="734" actId="27636"/>
        <pc:sldMkLst>
          <pc:docMk/>
          <pc:sldMk cId="1573148423" sldId="361"/>
        </pc:sldMkLst>
        <pc:spChg chg="mod">
          <ac:chgData name="Cabel, Krista (ASD-N)" userId="76055683-db40-4235-b797-40a2516bb4fa" providerId="ADAL" clId="{F0A1E643-AE88-4BCE-B49A-DC54EB4E6232}" dt="2020-05-08T13:24:27.017" v="734" actId="27636"/>
          <ac:spMkLst>
            <pc:docMk/>
            <pc:sldMk cId="1573148423" sldId="361"/>
            <ac:spMk id="2" creationId="{F085271E-2860-45C3-A1C8-030AFA570F5B}"/>
          </ac:spMkLst>
        </pc:spChg>
      </pc:sldChg>
      <pc:sldChg chg="add">
        <pc:chgData name="Cabel, Krista (ASD-N)" userId="76055683-db40-4235-b797-40a2516bb4fa" providerId="ADAL" clId="{F0A1E643-AE88-4BCE-B49A-DC54EB4E6232}" dt="2020-05-08T13:14:16.046" v="491"/>
        <pc:sldMkLst>
          <pc:docMk/>
          <pc:sldMk cId="4095492320" sldId="362"/>
        </pc:sldMkLst>
      </pc:sldChg>
      <pc:sldChg chg="modSp add del mod ord">
        <pc:chgData name="Cabel, Krista (ASD-N)" userId="76055683-db40-4235-b797-40a2516bb4fa" providerId="ADAL" clId="{F0A1E643-AE88-4BCE-B49A-DC54EB4E6232}" dt="2020-05-08T13:26:33.407" v="784" actId="47"/>
        <pc:sldMkLst>
          <pc:docMk/>
          <pc:sldMk cId="3847564276" sldId="363"/>
        </pc:sldMkLst>
        <pc:spChg chg="mod">
          <ac:chgData name="Cabel, Krista (ASD-N)" userId="76055683-db40-4235-b797-40a2516bb4fa" providerId="ADAL" clId="{F0A1E643-AE88-4BCE-B49A-DC54EB4E6232}" dt="2020-05-08T13:25:36.814" v="783" actId="20577"/>
          <ac:spMkLst>
            <pc:docMk/>
            <pc:sldMk cId="3847564276" sldId="363"/>
            <ac:spMk id="2" creationId="{F085271E-2860-45C3-A1C8-030AFA570F5B}"/>
          </ac:spMkLst>
        </pc:spChg>
      </pc:sldChg>
    </pc:docChg>
  </pc:docChgLst>
  <pc:docChgLst>
    <pc:chgData name="Cabel, Krista (ASD-N)" userId="76055683-db40-4235-b797-40a2516bb4fa" providerId="ADAL" clId="{A4902517-74C8-4110-8774-016B2F7EC74E}"/>
    <pc:docChg chg="modSld">
      <pc:chgData name="Cabel, Krista (ASD-N)" userId="76055683-db40-4235-b797-40a2516bb4fa" providerId="ADAL" clId="{A4902517-74C8-4110-8774-016B2F7EC74E}" dt="2020-04-16T12:19:46.988" v="2"/>
      <pc:docMkLst>
        <pc:docMk/>
      </pc:docMkLst>
      <pc:sldChg chg="delDesignElem">
        <pc:chgData name="Cabel, Krista (ASD-N)" userId="76055683-db40-4235-b797-40a2516bb4fa" providerId="ADAL" clId="{A4902517-74C8-4110-8774-016B2F7EC74E}" dt="2020-04-16T12:19:46.967" v="0"/>
        <pc:sldMkLst>
          <pc:docMk/>
          <pc:sldMk cId="1581821950" sldId="339"/>
        </pc:sldMkLst>
      </pc:sldChg>
      <pc:sldChg chg="delDesignElem">
        <pc:chgData name="Cabel, Krista (ASD-N)" userId="76055683-db40-4235-b797-40a2516bb4fa" providerId="ADAL" clId="{A4902517-74C8-4110-8774-016B2F7EC74E}" dt="2020-04-16T12:19:46.975" v="1"/>
        <pc:sldMkLst>
          <pc:docMk/>
          <pc:sldMk cId="3498839790" sldId="340"/>
        </pc:sldMkLst>
      </pc:sldChg>
      <pc:sldChg chg="delDesignElem">
        <pc:chgData name="Cabel, Krista (ASD-N)" userId="76055683-db40-4235-b797-40a2516bb4fa" providerId="ADAL" clId="{A4902517-74C8-4110-8774-016B2F7EC74E}" dt="2020-04-16T12:19:46.988" v="2"/>
        <pc:sldMkLst>
          <pc:docMk/>
          <pc:sldMk cId="1351815724" sldId="34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135C83-E77A-4BB2-939F-FBCB685A5FE7}" type="doc">
      <dgm:prSet loTypeId="urn:microsoft.com/office/officeart/2016/7/layout/VerticalDownArrowProcess" loCatId="process" qsTypeId="urn:microsoft.com/office/officeart/2005/8/quickstyle/simple4" qsCatId="simple" csTypeId="urn:microsoft.com/office/officeart/2005/8/colors/colorful1" csCatId="colorful" phldr="1"/>
      <dgm:spPr/>
      <dgm:t>
        <a:bodyPr/>
        <a:lstStyle/>
        <a:p>
          <a:endParaRPr lang="en-US"/>
        </a:p>
      </dgm:t>
    </dgm:pt>
    <dgm:pt modelId="{664DA926-8C96-4516-BDC6-41CFBEB7A3BD}">
      <dgm:prSet/>
      <dgm:spPr/>
      <dgm:t>
        <a:bodyPr/>
        <a:lstStyle/>
        <a:p>
          <a:r>
            <a:rPr lang="en-US"/>
            <a:t>Reread</a:t>
          </a:r>
        </a:p>
      </dgm:t>
    </dgm:pt>
    <dgm:pt modelId="{D9762C36-296B-4360-8FAF-9D9D131FC586}" type="parTrans" cxnId="{F4C9BF71-015F-40D8-B43C-0DEAB60E9498}">
      <dgm:prSet/>
      <dgm:spPr/>
      <dgm:t>
        <a:bodyPr/>
        <a:lstStyle/>
        <a:p>
          <a:endParaRPr lang="en-US"/>
        </a:p>
      </dgm:t>
    </dgm:pt>
    <dgm:pt modelId="{76D0BB90-BA62-4C10-ABBD-04B6B80F0BD2}" type="sibTrans" cxnId="{F4C9BF71-015F-40D8-B43C-0DEAB60E9498}">
      <dgm:prSet/>
      <dgm:spPr/>
      <dgm:t>
        <a:bodyPr/>
        <a:lstStyle/>
        <a:p>
          <a:endParaRPr lang="en-US"/>
        </a:p>
      </dgm:t>
    </dgm:pt>
    <dgm:pt modelId="{E8A6DF55-D34C-4C85-9B66-76038E36C692}">
      <dgm:prSet/>
      <dgm:spPr/>
      <dgm:t>
        <a:bodyPr/>
        <a:lstStyle/>
        <a:p>
          <a:r>
            <a:rPr lang="en-US"/>
            <a:t>Reread the original passage until you understand its full meaning.</a:t>
          </a:r>
        </a:p>
      </dgm:t>
    </dgm:pt>
    <dgm:pt modelId="{696E3014-9EEA-4596-86D7-032BE600CE37}" type="parTrans" cxnId="{C658B120-2976-44DF-B43A-9CC96D2282A8}">
      <dgm:prSet/>
      <dgm:spPr/>
      <dgm:t>
        <a:bodyPr/>
        <a:lstStyle/>
        <a:p>
          <a:endParaRPr lang="en-US"/>
        </a:p>
      </dgm:t>
    </dgm:pt>
    <dgm:pt modelId="{B6807CA0-0B49-4636-951D-AA1C69BA55EF}" type="sibTrans" cxnId="{C658B120-2976-44DF-B43A-9CC96D2282A8}">
      <dgm:prSet/>
      <dgm:spPr/>
      <dgm:t>
        <a:bodyPr/>
        <a:lstStyle/>
        <a:p>
          <a:endParaRPr lang="en-US"/>
        </a:p>
      </dgm:t>
    </dgm:pt>
    <dgm:pt modelId="{0AA68686-0015-42EC-ACC4-FBF9744EB2E6}">
      <dgm:prSet/>
      <dgm:spPr/>
      <dgm:t>
        <a:bodyPr/>
        <a:lstStyle/>
        <a:p>
          <a:r>
            <a:rPr lang="en-US"/>
            <a:t>Set</a:t>
          </a:r>
        </a:p>
      </dgm:t>
    </dgm:pt>
    <dgm:pt modelId="{19DFED2A-20D5-454E-97D0-492519ECB0D2}" type="parTrans" cxnId="{4F4A64F6-851E-4E6C-A57D-32E1A31E4B2B}">
      <dgm:prSet/>
      <dgm:spPr/>
      <dgm:t>
        <a:bodyPr/>
        <a:lstStyle/>
        <a:p>
          <a:endParaRPr lang="en-US"/>
        </a:p>
      </dgm:t>
    </dgm:pt>
    <dgm:pt modelId="{7DCA034D-1066-4BF1-8D10-B5111C13005C}" type="sibTrans" cxnId="{4F4A64F6-851E-4E6C-A57D-32E1A31E4B2B}">
      <dgm:prSet/>
      <dgm:spPr/>
      <dgm:t>
        <a:bodyPr/>
        <a:lstStyle/>
        <a:p>
          <a:endParaRPr lang="en-US"/>
        </a:p>
      </dgm:t>
    </dgm:pt>
    <dgm:pt modelId="{BBE8CB50-94C2-47AF-B65C-782B3069A0DB}">
      <dgm:prSet/>
      <dgm:spPr/>
      <dgm:t>
        <a:bodyPr/>
        <a:lstStyle/>
        <a:p>
          <a:r>
            <a:rPr lang="en-US"/>
            <a:t>Set the original aside and write your paraphrase in your writers notebook.  </a:t>
          </a:r>
          <a:r>
            <a:rPr lang="en-US" dirty="0"/>
            <a:t>Start your paragraph with “According to (the author’s name or the website)”.</a:t>
          </a:r>
        </a:p>
      </dgm:t>
    </dgm:pt>
    <dgm:pt modelId="{725C218B-7BDA-4659-9AFD-2F66C67080EA}" type="parTrans" cxnId="{31C1B00A-A627-4A87-AB85-82AF96D97453}">
      <dgm:prSet/>
      <dgm:spPr/>
      <dgm:t>
        <a:bodyPr/>
        <a:lstStyle/>
        <a:p>
          <a:endParaRPr lang="en-US"/>
        </a:p>
      </dgm:t>
    </dgm:pt>
    <dgm:pt modelId="{29CD2B22-A1EC-48F1-9758-4F059A7AEC86}" type="sibTrans" cxnId="{31C1B00A-A627-4A87-AB85-82AF96D97453}">
      <dgm:prSet/>
      <dgm:spPr/>
      <dgm:t>
        <a:bodyPr/>
        <a:lstStyle/>
        <a:p>
          <a:endParaRPr lang="en-US"/>
        </a:p>
      </dgm:t>
    </dgm:pt>
    <dgm:pt modelId="{CD48E93B-219C-4DE3-91DD-EEEE213CDC4A}">
      <dgm:prSet/>
      <dgm:spPr/>
      <dgm:t>
        <a:bodyPr/>
        <a:lstStyle/>
        <a:p>
          <a:r>
            <a:rPr lang="en-US"/>
            <a:t>Check</a:t>
          </a:r>
        </a:p>
      </dgm:t>
    </dgm:pt>
    <dgm:pt modelId="{0230AA50-CED1-4A3C-A56F-99BE3092F532}" type="parTrans" cxnId="{59A3B5D8-2352-48B1-8189-B65E40A7BFCF}">
      <dgm:prSet/>
      <dgm:spPr/>
      <dgm:t>
        <a:bodyPr/>
        <a:lstStyle/>
        <a:p>
          <a:endParaRPr lang="en-US"/>
        </a:p>
      </dgm:t>
    </dgm:pt>
    <dgm:pt modelId="{430F00F0-95A8-4774-8E63-BFB00AC26F81}" type="sibTrans" cxnId="{59A3B5D8-2352-48B1-8189-B65E40A7BFCF}">
      <dgm:prSet/>
      <dgm:spPr/>
      <dgm:t>
        <a:bodyPr/>
        <a:lstStyle/>
        <a:p>
          <a:endParaRPr lang="en-US"/>
        </a:p>
      </dgm:t>
    </dgm:pt>
    <dgm:pt modelId="{BDCC5523-5B56-4FF7-A73E-8FB789BA2BDD}">
      <dgm:prSet/>
      <dgm:spPr/>
      <dgm:t>
        <a:bodyPr/>
        <a:lstStyle/>
        <a:p>
          <a:r>
            <a:rPr lang="en-US"/>
            <a:t>Check your piece with the original to make sure that your version accurately expresses all the essential information in a new form.</a:t>
          </a:r>
        </a:p>
      </dgm:t>
    </dgm:pt>
    <dgm:pt modelId="{8E7A1477-9303-425D-94BA-CBDD467E1105}" type="parTrans" cxnId="{B1F58E9A-0B7B-44C1-B9D4-79254E32A4A3}">
      <dgm:prSet/>
      <dgm:spPr/>
      <dgm:t>
        <a:bodyPr/>
        <a:lstStyle/>
        <a:p>
          <a:endParaRPr lang="en-US"/>
        </a:p>
      </dgm:t>
    </dgm:pt>
    <dgm:pt modelId="{B304DEE1-B01D-42BF-B787-4DEE261784E8}" type="sibTrans" cxnId="{B1F58E9A-0B7B-44C1-B9D4-79254E32A4A3}">
      <dgm:prSet/>
      <dgm:spPr/>
      <dgm:t>
        <a:bodyPr/>
        <a:lstStyle/>
        <a:p>
          <a:endParaRPr lang="en-US"/>
        </a:p>
      </dgm:t>
    </dgm:pt>
    <dgm:pt modelId="{6C26012D-7D79-4615-8BB5-066E86E3FF0D}" type="pres">
      <dgm:prSet presAssocID="{4B135C83-E77A-4BB2-939F-FBCB685A5FE7}" presName="Name0" presStyleCnt="0">
        <dgm:presLayoutVars>
          <dgm:dir/>
          <dgm:animLvl val="lvl"/>
          <dgm:resizeHandles val="exact"/>
        </dgm:presLayoutVars>
      </dgm:prSet>
      <dgm:spPr/>
      <dgm:t>
        <a:bodyPr/>
        <a:lstStyle/>
        <a:p>
          <a:endParaRPr lang="en-CA"/>
        </a:p>
      </dgm:t>
    </dgm:pt>
    <dgm:pt modelId="{457208F3-BB07-4FFE-8149-F5E2C95F3CE0}" type="pres">
      <dgm:prSet presAssocID="{CD48E93B-219C-4DE3-91DD-EEEE213CDC4A}" presName="boxAndChildren" presStyleCnt="0"/>
      <dgm:spPr/>
    </dgm:pt>
    <dgm:pt modelId="{8FA4C842-F1EF-4DC7-AB29-41ABE2285C70}" type="pres">
      <dgm:prSet presAssocID="{CD48E93B-219C-4DE3-91DD-EEEE213CDC4A}" presName="parentTextBox" presStyleLbl="alignNode1" presStyleIdx="0" presStyleCnt="3"/>
      <dgm:spPr/>
      <dgm:t>
        <a:bodyPr/>
        <a:lstStyle/>
        <a:p>
          <a:endParaRPr lang="en-CA"/>
        </a:p>
      </dgm:t>
    </dgm:pt>
    <dgm:pt modelId="{F026286E-66A2-41C6-92C4-F8476D5D6051}" type="pres">
      <dgm:prSet presAssocID="{CD48E93B-219C-4DE3-91DD-EEEE213CDC4A}" presName="descendantBox" presStyleLbl="bgAccFollowNode1" presStyleIdx="0" presStyleCnt="3"/>
      <dgm:spPr/>
      <dgm:t>
        <a:bodyPr/>
        <a:lstStyle/>
        <a:p>
          <a:endParaRPr lang="en-CA"/>
        </a:p>
      </dgm:t>
    </dgm:pt>
    <dgm:pt modelId="{E1A9AA61-1E2D-49D6-B5DB-33ECFB8F4596}" type="pres">
      <dgm:prSet presAssocID="{7DCA034D-1066-4BF1-8D10-B5111C13005C}" presName="sp" presStyleCnt="0"/>
      <dgm:spPr/>
    </dgm:pt>
    <dgm:pt modelId="{D15D8BF5-897B-47C5-BB14-29D6AF346E53}" type="pres">
      <dgm:prSet presAssocID="{0AA68686-0015-42EC-ACC4-FBF9744EB2E6}" presName="arrowAndChildren" presStyleCnt="0"/>
      <dgm:spPr/>
    </dgm:pt>
    <dgm:pt modelId="{FA166D42-E532-4678-9411-C47914D93761}" type="pres">
      <dgm:prSet presAssocID="{0AA68686-0015-42EC-ACC4-FBF9744EB2E6}" presName="parentTextArrow" presStyleLbl="node1" presStyleIdx="0" presStyleCnt="0"/>
      <dgm:spPr/>
      <dgm:t>
        <a:bodyPr/>
        <a:lstStyle/>
        <a:p>
          <a:endParaRPr lang="en-CA"/>
        </a:p>
      </dgm:t>
    </dgm:pt>
    <dgm:pt modelId="{EB99165D-F8C0-43D9-A3B2-25EA3EAFCD72}" type="pres">
      <dgm:prSet presAssocID="{0AA68686-0015-42EC-ACC4-FBF9744EB2E6}" presName="arrow" presStyleLbl="alignNode1" presStyleIdx="1" presStyleCnt="3"/>
      <dgm:spPr/>
      <dgm:t>
        <a:bodyPr/>
        <a:lstStyle/>
        <a:p>
          <a:endParaRPr lang="en-CA"/>
        </a:p>
      </dgm:t>
    </dgm:pt>
    <dgm:pt modelId="{FB342D46-0C92-4490-88E0-0E1B2D8B8DA3}" type="pres">
      <dgm:prSet presAssocID="{0AA68686-0015-42EC-ACC4-FBF9744EB2E6}" presName="descendantArrow" presStyleLbl="bgAccFollowNode1" presStyleIdx="1" presStyleCnt="3"/>
      <dgm:spPr/>
      <dgm:t>
        <a:bodyPr/>
        <a:lstStyle/>
        <a:p>
          <a:endParaRPr lang="en-CA"/>
        </a:p>
      </dgm:t>
    </dgm:pt>
    <dgm:pt modelId="{21048EAC-DD6C-48A8-B10A-4095C379ABEC}" type="pres">
      <dgm:prSet presAssocID="{76D0BB90-BA62-4C10-ABBD-04B6B80F0BD2}" presName="sp" presStyleCnt="0"/>
      <dgm:spPr/>
    </dgm:pt>
    <dgm:pt modelId="{0B40ED8D-13EF-4FA1-9170-A600EF90A415}" type="pres">
      <dgm:prSet presAssocID="{664DA926-8C96-4516-BDC6-41CFBEB7A3BD}" presName="arrowAndChildren" presStyleCnt="0"/>
      <dgm:spPr/>
    </dgm:pt>
    <dgm:pt modelId="{95D37F6E-2DA3-4F05-B75B-74DE60C26295}" type="pres">
      <dgm:prSet presAssocID="{664DA926-8C96-4516-BDC6-41CFBEB7A3BD}" presName="parentTextArrow" presStyleLbl="node1" presStyleIdx="0" presStyleCnt="0"/>
      <dgm:spPr/>
      <dgm:t>
        <a:bodyPr/>
        <a:lstStyle/>
        <a:p>
          <a:endParaRPr lang="en-CA"/>
        </a:p>
      </dgm:t>
    </dgm:pt>
    <dgm:pt modelId="{34AE9488-8E62-46AA-BF83-79D2247B1E96}" type="pres">
      <dgm:prSet presAssocID="{664DA926-8C96-4516-BDC6-41CFBEB7A3BD}" presName="arrow" presStyleLbl="alignNode1" presStyleIdx="2" presStyleCnt="3"/>
      <dgm:spPr/>
      <dgm:t>
        <a:bodyPr/>
        <a:lstStyle/>
        <a:p>
          <a:endParaRPr lang="en-CA"/>
        </a:p>
      </dgm:t>
    </dgm:pt>
    <dgm:pt modelId="{41889161-019B-4D5E-9A2F-CB8349EB2B38}" type="pres">
      <dgm:prSet presAssocID="{664DA926-8C96-4516-BDC6-41CFBEB7A3BD}" presName="descendantArrow" presStyleLbl="bgAccFollowNode1" presStyleIdx="2" presStyleCnt="3"/>
      <dgm:spPr/>
      <dgm:t>
        <a:bodyPr/>
        <a:lstStyle/>
        <a:p>
          <a:endParaRPr lang="en-CA"/>
        </a:p>
      </dgm:t>
    </dgm:pt>
  </dgm:ptLst>
  <dgm:cxnLst>
    <dgm:cxn modelId="{A7322181-A57D-4454-84EB-537521138E1B}" type="presOf" srcId="{664DA926-8C96-4516-BDC6-41CFBEB7A3BD}" destId="{34AE9488-8E62-46AA-BF83-79D2247B1E96}" srcOrd="1" destOrd="0" presId="urn:microsoft.com/office/officeart/2016/7/layout/VerticalDownArrowProcess"/>
    <dgm:cxn modelId="{F4C9BF71-015F-40D8-B43C-0DEAB60E9498}" srcId="{4B135C83-E77A-4BB2-939F-FBCB685A5FE7}" destId="{664DA926-8C96-4516-BDC6-41CFBEB7A3BD}" srcOrd="0" destOrd="0" parTransId="{D9762C36-296B-4360-8FAF-9D9D131FC586}" sibTransId="{76D0BB90-BA62-4C10-ABBD-04B6B80F0BD2}"/>
    <dgm:cxn modelId="{59A3B5D8-2352-48B1-8189-B65E40A7BFCF}" srcId="{4B135C83-E77A-4BB2-939F-FBCB685A5FE7}" destId="{CD48E93B-219C-4DE3-91DD-EEEE213CDC4A}" srcOrd="2" destOrd="0" parTransId="{0230AA50-CED1-4A3C-A56F-99BE3092F532}" sibTransId="{430F00F0-95A8-4774-8E63-BFB00AC26F81}"/>
    <dgm:cxn modelId="{79456E69-2867-4D5F-BC5F-8753709F3A08}" type="presOf" srcId="{E8A6DF55-D34C-4C85-9B66-76038E36C692}" destId="{41889161-019B-4D5E-9A2F-CB8349EB2B38}" srcOrd="0" destOrd="0" presId="urn:microsoft.com/office/officeart/2016/7/layout/VerticalDownArrowProcess"/>
    <dgm:cxn modelId="{4F4A64F6-851E-4E6C-A57D-32E1A31E4B2B}" srcId="{4B135C83-E77A-4BB2-939F-FBCB685A5FE7}" destId="{0AA68686-0015-42EC-ACC4-FBF9744EB2E6}" srcOrd="1" destOrd="0" parTransId="{19DFED2A-20D5-454E-97D0-492519ECB0D2}" sibTransId="{7DCA034D-1066-4BF1-8D10-B5111C13005C}"/>
    <dgm:cxn modelId="{261AB33A-2B89-47C1-8FF4-720788C52200}" type="presOf" srcId="{BDCC5523-5B56-4FF7-A73E-8FB789BA2BDD}" destId="{F026286E-66A2-41C6-92C4-F8476D5D6051}" srcOrd="0" destOrd="0" presId="urn:microsoft.com/office/officeart/2016/7/layout/VerticalDownArrowProcess"/>
    <dgm:cxn modelId="{84E9CA1D-6A8E-4370-B6A4-6BF4B7CF7BB6}" type="presOf" srcId="{CD48E93B-219C-4DE3-91DD-EEEE213CDC4A}" destId="{8FA4C842-F1EF-4DC7-AB29-41ABE2285C70}" srcOrd="0" destOrd="0" presId="urn:microsoft.com/office/officeart/2016/7/layout/VerticalDownArrowProcess"/>
    <dgm:cxn modelId="{6111FCCA-B95D-4195-87C4-AA3500A38C05}" type="presOf" srcId="{664DA926-8C96-4516-BDC6-41CFBEB7A3BD}" destId="{95D37F6E-2DA3-4F05-B75B-74DE60C26295}" srcOrd="0" destOrd="0" presId="urn:microsoft.com/office/officeart/2016/7/layout/VerticalDownArrowProcess"/>
    <dgm:cxn modelId="{FEC8F824-5C47-4525-A7A3-37438BB70C98}" type="presOf" srcId="{4B135C83-E77A-4BB2-939F-FBCB685A5FE7}" destId="{6C26012D-7D79-4615-8BB5-066E86E3FF0D}" srcOrd="0" destOrd="0" presId="urn:microsoft.com/office/officeart/2016/7/layout/VerticalDownArrowProcess"/>
    <dgm:cxn modelId="{DB226834-0F7F-4E1D-8B6E-6B87E510ED6B}" type="presOf" srcId="{0AA68686-0015-42EC-ACC4-FBF9744EB2E6}" destId="{FA166D42-E532-4678-9411-C47914D93761}" srcOrd="0" destOrd="0" presId="urn:microsoft.com/office/officeart/2016/7/layout/VerticalDownArrowProcess"/>
    <dgm:cxn modelId="{B1F58E9A-0B7B-44C1-B9D4-79254E32A4A3}" srcId="{CD48E93B-219C-4DE3-91DD-EEEE213CDC4A}" destId="{BDCC5523-5B56-4FF7-A73E-8FB789BA2BDD}" srcOrd="0" destOrd="0" parTransId="{8E7A1477-9303-425D-94BA-CBDD467E1105}" sibTransId="{B304DEE1-B01D-42BF-B787-4DEE261784E8}"/>
    <dgm:cxn modelId="{C658B120-2976-44DF-B43A-9CC96D2282A8}" srcId="{664DA926-8C96-4516-BDC6-41CFBEB7A3BD}" destId="{E8A6DF55-D34C-4C85-9B66-76038E36C692}" srcOrd="0" destOrd="0" parTransId="{696E3014-9EEA-4596-86D7-032BE600CE37}" sibTransId="{B6807CA0-0B49-4636-951D-AA1C69BA55EF}"/>
    <dgm:cxn modelId="{31C1B00A-A627-4A87-AB85-82AF96D97453}" srcId="{0AA68686-0015-42EC-ACC4-FBF9744EB2E6}" destId="{BBE8CB50-94C2-47AF-B65C-782B3069A0DB}" srcOrd="0" destOrd="0" parTransId="{725C218B-7BDA-4659-9AFD-2F66C67080EA}" sibTransId="{29CD2B22-A1EC-48F1-9758-4F059A7AEC86}"/>
    <dgm:cxn modelId="{BBB290FB-D257-4101-B95C-44FE6755EA21}" type="presOf" srcId="{0AA68686-0015-42EC-ACC4-FBF9744EB2E6}" destId="{EB99165D-F8C0-43D9-A3B2-25EA3EAFCD72}" srcOrd="1" destOrd="0" presId="urn:microsoft.com/office/officeart/2016/7/layout/VerticalDownArrowProcess"/>
    <dgm:cxn modelId="{9268301E-4CC7-4712-B62B-6EF297348387}" type="presOf" srcId="{BBE8CB50-94C2-47AF-B65C-782B3069A0DB}" destId="{FB342D46-0C92-4490-88E0-0E1B2D8B8DA3}" srcOrd="0" destOrd="0" presId="urn:microsoft.com/office/officeart/2016/7/layout/VerticalDownArrowProcess"/>
    <dgm:cxn modelId="{0B6AE32B-97C0-4AD4-A495-0EB3A8F6BEAC}" type="presParOf" srcId="{6C26012D-7D79-4615-8BB5-066E86E3FF0D}" destId="{457208F3-BB07-4FFE-8149-F5E2C95F3CE0}" srcOrd="0" destOrd="0" presId="urn:microsoft.com/office/officeart/2016/7/layout/VerticalDownArrowProcess"/>
    <dgm:cxn modelId="{8FF2E0A2-5AE9-49F0-A375-DDA170FFAE5B}" type="presParOf" srcId="{457208F3-BB07-4FFE-8149-F5E2C95F3CE0}" destId="{8FA4C842-F1EF-4DC7-AB29-41ABE2285C70}" srcOrd="0" destOrd="0" presId="urn:microsoft.com/office/officeart/2016/7/layout/VerticalDownArrowProcess"/>
    <dgm:cxn modelId="{53E94DAD-36D6-4027-8A62-B7414F55FC41}" type="presParOf" srcId="{457208F3-BB07-4FFE-8149-F5E2C95F3CE0}" destId="{F026286E-66A2-41C6-92C4-F8476D5D6051}" srcOrd="1" destOrd="0" presId="urn:microsoft.com/office/officeart/2016/7/layout/VerticalDownArrowProcess"/>
    <dgm:cxn modelId="{A61128AB-416A-405E-83FA-DEF07078D45E}" type="presParOf" srcId="{6C26012D-7D79-4615-8BB5-066E86E3FF0D}" destId="{E1A9AA61-1E2D-49D6-B5DB-33ECFB8F4596}" srcOrd="1" destOrd="0" presId="urn:microsoft.com/office/officeart/2016/7/layout/VerticalDownArrowProcess"/>
    <dgm:cxn modelId="{2BCAE1C7-930A-4E2A-9BDE-58C6E6C6A298}" type="presParOf" srcId="{6C26012D-7D79-4615-8BB5-066E86E3FF0D}" destId="{D15D8BF5-897B-47C5-BB14-29D6AF346E53}" srcOrd="2" destOrd="0" presId="urn:microsoft.com/office/officeart/2016/7/layout/VerticalDownArrowProcess"/>
    <dgm:cxn modelId="{ECCBBFA4-7F9E-43A0-8E81-3970CFDA3A19}" type="presParOf" srcId="{D15D8BF5-897B-47C5-BB14-29D6AF346E53}" destId="{FA166D42-E532-4678-9411-C47914D93761}" srcOrd="0" destOrd="0" presId="urn:microsoft.com/office/officeart/2016/7/layout/VerticalDownArrowProcess"/>
    <dgm:cxn modelId="{BEA8649E-4E6D-47ED-8318-827C1E00F9AA}" type="presParOf" srcId="{D15D8BF5-897B-47C5-BB14-29D6AF346E53}" destId="{EB99165D-F8C0-43D9-A3B2-25EA3EAFCD72}" srcOrd="1" destOrd="0" presId="urn:microsoft.com/office/officeart/2016/7/layout/VerticalDownArrowProcess"/>
    <dgm:cxn modelId="{D92000B9-182C-457C-A4FD-E243732CF65C}" type="presParOf" srcId="{D15D8BF5-897B-47C5-BB14-29D6AF346E53}" destId="{FB342D46-0C92-4490-88E0-0E1B2D8B8DA3}" srcOrd="2" destOrd="0" presId="urn:microsoft.com/office/officeart/2016/7/layout/VerticalDownArrowProcess"/>
    <dgm:cxn modelId="{816E4209-0EAF-45A3-9857-6445A472F04A}" type="presParOf" srcId="{6C26012D-7D79-4615-8BB5-066E86E3FF0D}" destId="{21048EAC-DD6C-48A8-B10A-4095C379ABEC}" srcOrd="3" destOrd="0" presId="urn:microsoft.com/office/officeart/2016/7/layout/VerticalDownArrowProcess"/>
    <dgm:cxn modelId="{0FCFB59C-9B17-4B7D-AD7D-BE27C02FD919}" type="presParOf" srcId="{6C26012D-7D79-4615-8BB5-066E86E3FF0D}" destId="{0B40ED8D-13EF-4FA1-9170-A600EF90A415}" srcOrd="4" destOrd="0" presId="urn:microsoft.com/office/officeart/2016/7/layout/VerticalDownArrowProcess"/>
    <dgm:cxn modelId="{FD93B8FA-4D6A-401F-9B62-62549DAF5AC3}" type="presParOf" srcId="{0B40ED8D-13EF-4FA1-9170-A600EF90A415}" destId="{95D37F6E-2DA3-4F05-B75B-74DE60C26295}" srcOrd="0" destOrd="0" presId="urn:microsoft.com/office/officeart/2016/7/layout/VerticalDownArrowProcess"/>
    <dgm:cxn modelId="{15DAFDC2-566C-4B47-80BE-985048D4C825}" type="presParOf" srcId="{0B40ED8D-13EF-4FA1-9170-A600EF90A415}" destId="{34AE9488-8E62-46AA-BF83-79D2247B1E96}" srcOrd="1" destOrd="0" presId="urn:microsoft.com/office/officeart/2016/7/layout/VerticalDownArrowProcess"/>
    <dgm:cxn modelId="{68B1722C-4CDA-4335-A75E-C11FEBEF192B}" type="presParOf" srcId="{0B40ED8D-13EF-4FA1-9170-A600EF90A415}" destId="{41889161-019B-4D5E-9A2F-CB8349EB2B38}"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89C6DE-50F2-445B-8A59-E64B48DAE1B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5A7AB31F-AE50-4184-94DC-4AD5D03D371B}">
      <dgm:prSet/>
      <dgm:spPr/>
      <dgm:t>
        <a:bodyPr/>
        <a:lstStyle/>
        <a:p>
          <a:r>
            <a:rPr lang="en-US"/>
            <a:t>Minimum of three paragraphs</a:t>
          </a:r>
        </a:p>
      </dgm:t>
    </dgm:pt>
    <dgm:pt modelId="{A773DAD5-6DFD-428C-A87F-B8D5F1A3E339}" type="parTrans" cxnId="{C56BBE1D-324B-4CA2-B39E-E4194D6B7E41}">
      <dgm:prSet/>
      <dgm:spPr/>
      <dgm:t>
        <a:bodyPr/>
        <a:lstStyle/>
        <a:p>
          <a:endParaRPr lang="en-US"/>
        </a:p>
      </dgm:t>
    </dgm:pt>
    <dgm:pt modelId="{C46176F9-0141-4E76-BDD1-670064A6EE9C}" type="sibTrans" cxnId="{C56BBE1D-324B-4CA2-B39E-E4194D6B7E41}">
      <dgm:prSet/>
      <dgm:spPr/>
      <dgm:t>
        <a:bodyPr/>
        <a:lstStyle/>
        <a:p>
          <a:endParaRPr lang="en-US"/>
        </a:p>
      </dgm:t>
    </dgm:pt>
    <dgm:pt modelId="{C9F0B493-2DC1-48B0-A156-3D5F48D1E09B}">
      <dgm:prSet/>
      <dgm:spPr/>
      <dgm:t>
        <a:bodyPr/>
        <a:lstStyle/>
        <a:p>
          <a:r>
            <a:rPr lang="en-US"/>
            <a:t>Each paragraph should focus on one of your “Reasons” from your Position/Support Web.</a:t>
          </a:r>
        </a:p>
      </dgm:t>
    </dgm:pt>
    <dgm:pt modelId="{0F9DBEC8-9B77-47CB-B62B-AF17913AF9AE}" type="parTrans" cxnId="{9621CB17-CA2A-458D-804C-38D966E82CC1}">
      <dgm:prSet/>
      <dgm:spPr/>
      <dgm:t>
        <a:bodyPr/>
        <a:lstStyle/>
        <a:p>
          <a:endParaRPr lang="en-US"/>
        </a:p>
      </dgm:t>
    </dgm:pt>
    <dgm:pt modelId="{766796AA-F3AE-43B2-B678-7B1051E70E00}" type="sibTrans" cxnId="{9621CB17-CA2A-458D-804C-38D966E82CC1}">
      <dgm:prSet/>
      <dgm:spPr/>
      <dgm:t>
        <a:bodyPr/>
        <a:lstStyle/>
        <a:p>
          <a:endParaRPr lang="en-US"/>
        </a:p>
      </dgm:t>
    </dgm:pt>
    <dgm:pt modelId="{363A448D-B9ED-44F4-8AFA-C4064374EA63}">
      <dgm:prSet/>
      <dgm:spPr/>
      <dgm:t>
        <a:bodyPr/>
        <a:lstStyle/>
        <a:p>
          <a:r>
            <a:rPr lang="en-US"/>
            <a:t>Use the defending details for each “Reason” to create your paragraph.</a:t>
          </a:r>
        </a:p>
      </dgm:t>
    </dgm:pt>
    <dgm:pt modelId="{552F7397-2216-41F2-8003-0E91AAEF36F8}" type="parTrans" cxnId="{4E0233A5-8907-46EB-8EB2-37CBBF09E2F8}">
      <dgm:prSet/>
      <dgm:spPr/>
      <dgm:t>
        <a:bodyPr/>
        <a:lstStyle/>
        <a:p>
          <a:endParaRPr lang="en-US"/>
        </a:p>
      </dgm:t>
    </dgm:pt>
    <dgm:pt modelId="{62B65361-83C7-4813-96CE-1FC9C674D34B}" type="sibTrans" cxnId="{4E0233A5-8907-46EB-8EB2-37CBBF09E2F8}">
      <dgm:prSet/>
      <dgm:spPr/>
      <dgm:t>
        <a:bodyPr/>
        <a:lstStyle/>
        <a:p>
          <a:endParaRPr lang="en-US"/>
        </a:p>
      </dgm:t>
    </dgm:pt>
    <dgm:pt modelId="{30B2392A-A41E-47A9-86D6-51EA9F8DE158}" type="pres">
      <dgm:prSet presAssocID="{C089C6DE-50F2-445B-8A59-E64B48DAE1BE}" presName="linear" presStyleCnt="0">
        <dgm:presLayoutVars>
          <dgm:animLvl val="lvl"/>
          <dgm:resizeHandles val="exact"/>
        </dgm:presLayoutVars>
      </dgm:prSet>
      <dgm:spPr/>
      <dgm:t>
        <a:bodyPr/>
        <a:lstStyle/>
        <a:p>
          <a:endParaRPr lang="en-CA"/>
        </a:p>
      </dgm:t>
    </dgm:pt>
    <dgm:pt modelId="{330AFFD8-BEAE-4B8D-ADBF-F42D51060937}" type="pres">
      <dgm:prSet presAssocID="{5A7AB31F-AE50-4184-94DC-4AD5D03D371B}" presName="parentText" presStyleLbl="node1" presStyleIdx="0" presStyleCnt="3">
        <dgm:presLayoutVars>
          <dgm:chMax val="0"/>
          <dgm:bulletEnabled val="1"/>
        </dgm:presLayoutVars>
      </dgm:prSet>
      <dgm:spPr/>
      <dgm:t>
        <a:bodyPr/>
        <a:lstStyle/>
        <a:p>
          <a:endParaRPr lang="en-CA"/>
        </a:p>
      </dgm:t>
    </dgm:pt>
    <dgm:pt modelId="{77E2D854-9044-407F-97C6-6DB1664CAE86}" type="pres">
      <dgm:prSet presAssocID="{C46176F9-0141-4E76-BDD1-670064A6EE9C}" presName="spacer" presStyleCnt="0"/>
      <dgm:spPr/>
    </dgm:pt>
    <dgm:pt modelId="{C906674C-1609-4699-B80B-1169BC243DF6}" type="pres">
      <dgm:prSet presAssocID="{C9F0B493-2DC1-48B0-A156-3D5F48D1E09B}" presName="parentText" presStyleLbl="node1" presStyleIdx="1" presStyleCnt="3">
        <dgm:presLayoutVars>
          <dgm:chMax val="0"/>
          <dgm:bulletEnabled val="1"/>
        </dgm:presLayoutVars>
      </dgm:prSet>
      <dgm:spPr/>
      <dgm:t>
        <a:bodyPr/>
        <a:lstStyle/>
        <a:p>
          <a:endParaRPr lang="en-CA"/>
        </a:p>
      </dgm:t>
    </dgm:pt>
    <dgm:pt modelId="{5A622554-89B1-4BDD-8F7C-7DCF87011F28}" type="pres">
      <dgm:prSet presAssocID="{766796AA-F3AE-43B2-B678-7B1051E70E00}" presName="spacer" presStyleCnt="0"/>
      <dgm:spPr/>
    </dgm:pt>
    <dgm:pt modelId="{1A83DC2A-4B4F-4283-AA55-6F9714282708}" type="pres">
      <dgm:prSet presAssocID="{363A448D-B9ED-44F4-8AFA-C4064374EA63}" presName="parentText" presStyleLbl="node1" presStyleIdx="2" presStyleCnt="3">
        <dgm:presLayoutVars>
          <dgm:chMax val="0"/>
          <dgm:bulletEnabled val="1"/>
        </dgm:presLayoutVars>
      </dgm:prSet>
      <dgm:spPr/>
      <dgm:t>
        <a:bodyPr/>
        <a:lstStyle/>
        <a:p>
          <a:endParaRPr lang="en-CA"/>
        </a:p>
      </dgm:t>
    </dgm:pt>
  </dgm:ptLst>
  <dgm:cxnLst>
    <dgm:cxn modelId="{C37BD3E9-89FE-4460-9C0F-884C11B73B95}" type="presOf" srcId="{363A448D-B9ED-44F4-8AFA-C4064374EA63}" destId="{1A83DC2A-4B4F-4283-AA55-6F9714282708}" srcOrd="0" destOrd="0" presId="urn:microsoft.com/office/officeart/2005/8/layout/vList2"/>
    <dgm:cxn modelId="{C56BBE1D-324B-4CA2-B39E-E4194D6B7E41}" srcId="{C089C6DE-50F2-445B-8A59-E64B48DAE1BE}" destId="{5A7AB31F-AE50-4184-94DC-4AD5D03D371B}" srcOrd="0" destOrd="0" parTransId="{A773DAD5-6DFD-428C-A87F-B8D5F1A3E339}" sibTransId="{C46176F9-0141-4E76-BDD1-670064A6EE9C}"/>
    <dgm:cxn modelId="{4E0233A5-8907-46EB-8EB2-37CBBF09E2F8}" srcId="{C089C6DE-50F2-445B-8A59-E64B48DAE1BE}" destId="{363A448D-B9ED-44F4-8AFA-C4064374EA63}" srcOrd="2" destOrd="0" parTransId="{552F7397-2216-41F2-8003-0E91AAEF36F8}" sibTransId="{62B65361-83C7-4813-96CE-1FC9C674D34B}"/>
    <dgm:cxn modelId="{1E88924E-835F-4B35-9FCC-ACDFAC276440}" type="presOf" srcId="{C9F0B493-2DC1-48B0-A156-3D5F48D1E09B}" destId="{C906674C-1609-4699-B80B-1169BC243DF6}" srcOrd="0" destOrd="0" presId="urn:microsoft.com/office/officeart/2005/8/layout/vList2"/>
    <dgm:cxn modelId="{02E89E0E-72E5-42A6-A1ED-0C8E71BCB9B3}" type="presOf" srcId="{5A7AB31F-AE50-4184-94DC-4AD5D03D371B}" destId="{330AFFD8-BEAE-4B8D-ADBF-F42D51060937}" srcOrd="0" destOrd="0" presId="urn:microsoft.com/office/officeart/2005/8/layout/vList2"/>
    <dgm:cxn modelId="{6B9CCD16-EAE3-4967-A997-11BED1AF44FF}" type="presOf" srcId="{C089C6DE-50F2-445B-8A59-E64B48DAE1BE}" destId="{30B2392A-A41E-47A9-86D6-51EA9F8DE158}" srcOrd="0" destOrd="0" presId="urn:microsoft.com/office/officeart/2005/8/layout/vList2"/>
    <dgm:cxn modelId="{9621CB17-CA2A-458D-804C-38D966E82CC1}" srcId="{C089C6DE-50F2-445B-8A59-E64B48DAE1BE}" destId="{C9F0B493-2DC1-48B0-A156-3D5F48D1E09B}" srcOrd="1" destOrd="0" parTransId="{0F9DBEC8-9B77-47CB-B62B-AF17913AF9AE}" sibTransId="{766796AA-F3AE-43B2-B678-7B1051E70E00}"/>
    <dgm:cxn modelId="{F2E6AD4C-5F24-48B3-9201-F08CE2F48C63}" type="presParOf" srcId="{30B2392A-A41E-47A9-86D6-51EA9F8DE158}" destId="{330AFFD8-BEAE-4B8D-ADBF-F42D51060937}" srcOrd="0" destOrd="0" presId="urn:microsoft.com/office/officeart/2005/8/layout/vList2"/>
    <dgm:cxn modelId="{80D81C48-6511-4862-8A3D-1E4DDE73BB5E}" type="presParOf" srcId="{30B2392A-A41E-47A9-86D6-51EA9F8DE158}" destId="{77E2D854-9044-407F-97C6-6DB1664CAE86}" srcOrd="1" destOrd="0" presId="urn:microsoft.com/office/officeart/2005/8/layout/vList2"/>
    <dgm:cxn modelId="{7B5F9071-33D1-4884-B679-50D7C2652643}" type="presParOf" srcId="{30B2392A-A41E-47A9-86D6-51EA9F8DE158}" destId="{C906674C-1609-4699-B80B-1169BC243DF6}" srcOrd="2" destOrd="0" presId="urn:microsoft.com/office/officeart/2005/8/layout/vList2"/>
    <dgm:cxn modelId="{31F3CD99-9BC1-40BB-8505-2DF947592B7F}" type="presParOf" srcId="{30B2392A-A41E-47A9-86D6-51EA9F8DE158}" destId="{5A622554-89B1-4BDD-8F7C-7DCF87011F28}" srcOrd="3" destOrd="0" presId="urn:microsoft.com/office/officeart/2005/8/layout/vList2"/>
    <dgm:cxn modelId="{158D6616-CB15-46DD-A14E-077C4CA21E6F}" type="presParOf" srcId="{30B2392A-A41E-47A9-86D6-51EA9F8DE158}" destId="{1A83DC2A-4B4F-4283-AA55-6F971428270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94943D-0CC9-4FB4-9F79-6EA26993B9D0}" type="datetimeFigureOut">
              <a:rPr lang="en-US" smtClean="0"/>
              <a:t>5/11/2020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70115C-3C5E-4DE8-976F-AF602E18DDE5}" type="slidenum">
              <a:rPr lang="en-US" smtClean="0"/>
              <a:t>‹#›</a:t>
            </a:fld>
            <a:endParaRPr lang="en-US"/>
          </a:p>
        </p:txBody>
      </p:sp>
    </p:spTree>
    <p:extLst>
      <p:ext uri="{BB962C8B-B14F-4D97-AF65-F5344CB8AC3E}">
        <p14:creationId xmlns:p14="http://schemas.microsoft.com/office/powerpoint/2010/main" val="3065710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64589df5a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64589df5a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8308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64d69e63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64d69e63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84418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64589df5a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564589df5a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1127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564589df5a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564589df5a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648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64d69e63c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64d69e63c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5006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B33191-266A-4E26-BC5C-83756FA5D7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90BB496-E457-4FDE-B634-B403E65EF9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46E38A9-E2DC-4854-9720-65591818C8C1}"/>
              </a:ext>
            </a:extLst>
          </p:cNvPr>
          <p:cNvSpPr>
            <a:spLocks noGrp="1"/>
          </p:cNvSpPr>
          <p:nvPr>
            <p:ph type="dt" sz="half" idx="10"/>
          </p:nvPr>
        </p:nvSpPr>
        <p:spPr/>
        <p:txBody>
          <a:bodyPr/>
          <a:lstStyle/>
          <a:p>
            <a:fld id="{1FA3EFD6-CAFF-49FF-A24F-012A546060C9}" type="datetimeFigureOut">
              <a:rPr lang="en-US" smtClean="0"/>
              <a:t>5/11/2020</a:t>
            </a:fld>
            <a:endParaRPr lang="en-US"/>
          </a:p>
        </p:txBody>
      </p:sp>
      <p:sp>
        <p:nvSpPr>
          <p:cNvPr id="5" name="Footer Placeholder 4">
            <a:extLst>
              <a:ext uri="{FF2B5EF4-FFF2-40B4-BE49-F238E27FC236}">
                <a16:creationId xmlns:a16="http://schemas.microsoft.com/office/drawing/2014/main" xmlns="" id="{D6106669-186A-448F-9B66-8A19AC35A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F000054-755D-4598-82FF-DBC44BCFEE6B}"/>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38424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211E2D-AD83-4C45-B9B8-411EDAED05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0903DB3-10C4-4F1B-9031-5043124BD9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A8A1441-B194-4D96-AAC6-4135DD1102F0}"/>
              </a:ext>
            </a:extLst>
          </p:cNvPr>
          <p:cNvSpPr>
            <a:spLocks noGrp="1"/>
          </p:cNvSpPr>
          <p:nvPr>
            <p:ph type="dt" sz="half" idx="10"/>
          </p:nvPr>
        </p:nvSpPr>
        <p:spPr/>
        <p:txBody>
          <a:bodyPr/>
          <a:lstStyle/>
          <a:p>
            <a:fld id="{1FA3EFD6-CAFF-49FF-A24F-012A546060C9}" type="datetimeFigureOut">
              <a:rPr lang="en-US" smtClean="0"/>
              <a:t>5/11/2020</a:t>
            </a:fld>
            <a:endParaRPr lang="en-US"/>
          </a:p>
        </p:txBody>
      </p:sp>
      <p:sp>
        <p:nvSpPr>
          <p:cNvPr id="5" name="Footer Placeholder 4">
            <a:extLst>
              <a:ext uri="{FF2B5EF4-FFF2-40B4-BE49-F238E27FC236}">
                <a16:creationId xmlns:a16="http://schemas.microsoft.com/office/drawing/2014/main" xmlns="" id="{6FDA3398-6944-4D28-AE42-265A8FECA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4076336-5918-4FA3-873B-421EAB829ECC}"/>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34019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DFABD39-4918-4902-9713-759276E30F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3F58DEF-2613-4AE3-8B01-F8DBEAEED2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F8F7C3C-F51B-4B5D-9631-A9130BB7C11D}"/>
              </a:ext>
            </a:extLst>
          </p:cNvPr>
          <p:cNvSpPr>
            <a:spLocks noGrp="1"/>
          </p:cNvSpPr>
          <p:nvPr>
            <p:ph type="dt" sz="half" idx="10"/>
          </p:nvPr>
        </p:nvSpPr>
        <p:spPr/>
        <p:txBody>
          <a:bodyPr/>
          <a:lstStyle/>
          <a:p>
            <a:fld id="{1FA3EFD6-CAFF-49FF-A24F-012A546060C9}" type="datetimeFigureOut">
              <a:rPr lang="en-US" smtClean="0"/>
              <a:t>5/11/2020</a:t>
            </a:fld>
            <a:endParaRPr lang="en-US"/>
          </a:p>
        </p:txBody>
      </p:sp>
      <p:sp>
        <p:nvSpPr>
          <p:cNvPr id="5" name="Footer Placeholder 4">
            <a:extLst>
              <a:ext uri="{FF2B5EF4-FFF2-40B4-BE49-F238E27FC236}">
                <a16:creationId xmlns:a16="http://schemas.microsoft.com/office/drawing/2014/main" xmlns="" id="{B5BFE33C-F675-41D2-8AE1-1CBDAAB0C8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3BEB25D-E6D0-45D4-A808-A497DC378E1A}"/>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603798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64202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86153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04787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51190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1583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89223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64225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4881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0251F5-F75D-41DF-B460-7CEA2BC6D3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79A8FFA-85AA-40E9-BAB2-7301CECDCA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70B1920-050B-464F-BC4E-C97041FD936A}"/>
              </a:ext>
            </a:extLst>
          </p:cNvPr>
          <p:cNvSpPr>
            <a:spLocks noGrp="1"/>
          </p:cNvSpPr>
          <p:nvPr>
            <p:ph type="dt" sz="half" idx="10"/>
          </p:nvPr>
        </p:nvSpPr>
        <p:spPr/>
        <p:txBody>
          <a:bodyPr/>
          <a:lstStyle/>
          <a:p>
            <a:fld id="{1FA3EFD6-CAFF-49FF-A24F-012A546060C9}" type="datetimeFigureOut">
              <a:rPr lang="en-US" smtClean="0"/>
              <a:t>5/11/2020</a:t>
            </a:fld>
            <a:endParaRPr lang="en-US"/>
          </a:p>
        </p:txBody>
      </p:sp>
      <p:sp>
        <p:nvSpPr>
          <p:cNvPr id="5" name="Footer Placeholder 4">
            <a:extLst>
              <a:ext uri="{FF2B5EF4-FFF2-40B4-BE49-F238E27FC236}">
                <a16:creationId xmlns:a16="http://schemas.microsoft.com/office/drawing/2014/main" xmlns="" id="{F7DCC710-6208-4C2A-BE73-E70C4F681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F840A44-A9A3-4D40-ACC3-8E8F12BCDC3F}"/>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30255528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323088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23352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7583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861514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05092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5069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634332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400330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1"/>
        <p:cNvGrpSpPr/>
        <p:nvPr/>
      </p:nvGrpSpPr>
      <p:grpSpPr>
        <a:xfrm>
          <a:off x="0" y="0"/>
          <a:ext cx="0" cy="0"/>
          <a:chOff x="0" y="0"/>
          <a:chExt cx="0" cy="0"/>
        </a:xfrm>
      </p:grpSpPr>
      <p:cxnSp>
        <p:nvCxnSpPr>
          <p:cNvPr id="22" name="Google Shape;22;p4"/>
          <p:cNvCxnSpPr/>
          <p:nvPr/>
        </p:nvCxnSpPr>
        <p:spPr>
          <a:xfrm>
            <a:off x="3303632" y="554200"/>
            <a:ext cx="832560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3303632" y="6320000"/>
            <a:ext cx="832560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566931" y="554200"/>
            <a:ext cx="24440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3200333" y="767933"/>
            <a:ext cx="8428800" cy="847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3213483" y="2127701"/>
            <a:ext cx="8428800" cy="4003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7" name="Google Shape;27;p4"/>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871044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bg>
      <p:bgPr>
        <a:solidFill>
          <a:schemeClr val="accent5"/>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6067600" y="-664800"/>
            <a:ext cx="56800" cy="11274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 name="Google Shape;17;p3"/>
          <p:cNvSpPr txBox="1">
            <a:spLocks noGrp="1"/>
          </p:cNvSpPr>
          <p:nvPr>
            <p:ph type="title"/>
          </p:nvPr>
        </p:nvSpPr>
        <p:spPr>
          <a:xfrm>
            <a:off x="459000" y="1871800"/>
            <a:ext cx="11274000" cy="28624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Font typeface="Playfair Display"/>
              <a:buNone/>
              <a:defRPr sz="64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64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64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64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64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64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64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64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64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68707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97E9AC-EE53-4345-B633-5C7DA0BD4C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2F472C7-CA9B-46E7-BE3E-7E3FA38027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B1C1312-0DAE-4B95-90E4-E32B6A809845}"/>
              </a:ext>
            </a:extLst>
          </p:cNvPr>
          <p:cNvSpPr>
            <a:spLocks noGrp="1"/>
          </p:cNvSpPr>
          <p:nvPr>
            <p:ph type="dt" sz="half" idx="10"/>
          </p:nvPr>
        </p:nvSpPr>
        <p:spPr/>
        <p:txBody>
          <a:bodyPr/>
          <a:lstStyle/>
          <a:p>
            <a:fld id="{1FA3EFD6-CAFF-49FF-A24F-012A546060C9}" type="datetimeFigureOut">
              <a:rPr lang="en-US" smtClean="0"/>
              <a:t>5/11/2020</a:t>
            </a:fld>
            <a:endParaRPr lang="en-US"/>
          </a:p>
        </p:txBody>
      </p:sp>
      <p:sp>
        <p:nvSpPr>
          <p:cNvPr id="5" name="Footer Placeholder 4">
            <a:extLst>
              <a:ext uri="{FF2B5EF4-FFF2-40B4-BE49-F238E27FC236}">
                <a16:creationId xmlns:a16="http://schemas.microsoft.com/office/drawing/2014/main" xmlns="" id="{9FABBD2D-5CDB-4376-9AC3-26C933DFA3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0B42385-AB38-49CB-8447-3328EF3C0BC1}"/>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8385544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5" name="Google Shape;25;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76783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0"/>
        <p:cNvGrpSpPr/>
        <p:nvPr/>
      </p:nvGrpSpPr>
      <p:grpSpPr>
        <a:xfrm>
          <a:off x="0" y="0"/>
          <a:ext cx="0" cy="0"/>
          <a:chOff x="0" y="0"/>
          <a:chExt cx="0" cy="0"/>
        </a:xfrm>
      </p:grpSpPr>
      <p:sp>
        <p:nvSpPr>
          <p:cNvPr id="51" name="Google Shape;51;p10"/>
          <p:cNvSpPr/>
          <p:nvPr/>
        </p:nvSpPr>
        <p:spPr>
          <a:xfrm>
            <a:off x="0" y="5825333"/>
            <a:ext cx="12192000" cy="1032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 name="Google Shape;52;p10"/>
          <p:cNvSpPr txBox="1">
            <a:spLocks noGrp="1"/>
          </p:cNvSpPr>
          <p:nvPr>
            <p:ph type="body" idx="1"/>
          </p:nvPr>
        </p:nvSpPr>
        <p:spPr>
          <a:xfrm>
            <a:off x="415600" y="6028533"/>
            <a:ext cx="10639200" cy="6140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18969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AF9AE8-2C2F-401F-8D1C-338D9C9E16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964D8A2-FE49-4347-BB01-7DBCEC9FBA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A6E703C-160F-4968-82C8-410B91AEE3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C06E879-2490-4A59-B611-89CAE3126D7A}"/>
              </a:ext>
            </a:extLst>
          </p:cNvPr>
          <p:cNvSpPr>
            <a:spLocks noGrp="1"/>
          </p:cNvSpPr>
          <p:nvPr>
            <p:ph type="dt" sz="half" idx="10"/>
          </p:nvPr>
        </p:nvSpPr>
        <p:spPr/>
        <p:txBody>
          <a:bodyPr/>
          <a:lstStyle/>
          <a:p>
            <a:fld id="{1FA3EFD6-CAFF-49FF-A24F-012A546060C9}" type="datetimeFigureOut">
              <a:rPr lang="en-US" smtClean="0"/>
              <a:t>5/11/2020</a:t>
            </a:fld>
            <a:endParaRPr lang="en-US"/>
          </a:p>
        </p:txBody>
      </p:sp>
      <p:sp>
        <p:nvSpPr>
          <p:cNvPr id="6" name="Footer Placeholder 5">
            <a:extLst>
              <a:ext uri="{FF2B5EF4-FFF2-40B4-BE49-F238E27FC236}">
                <a16:creationId xmlns:a16="http://schemas.microsoft.com/office/drawing/2014/main" xmlns="" id="{C0A9E4A3-111D-4302-9157-7910CC497F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9E620DB-F2A6-405F-8F98-58DC6699FD69}"/>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2586342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0A1122-C393-412C-B24E-1402751AFD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29F7A29-A3BD-4FB6-992F-53A78D1167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6162854-A31C-4410-A9AA-718053A712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5971997-1F9A-4606-9355-A18BD624B3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0F536EF-8BDB-453A-B937-1B513F9595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7FAB9F3-6BA0-461D-9B68-A3F25BA69EB4}"/>
              </a:ext>
            </a:extLst>
          </p:cNvPr>
          <p:cNvSpPr>
            <a:spLocks noGrp="1"/>
          </p:cNvSpPr>
          <p:nvPr>
            <p:ph type="dt" sz="half" idx="10"/>
          </p:nvPr>
        </p:nvSpPr>
        <p:spPr/>
        <p:txBody>
          <a:bodyPr/>
          <a:lstStyle/>
          <a:p>
            <a:fld id="{1FA3EFD6-CAFF-49FF-A24F-012A546060C9}" type="datetimeFigureOut">
              <a:rPr lang="en-US" smtClean="0"/>
              <a:t>5/11/2020</a:t>
            </a:fld>
            <a:endParaRPr lang="en-US"/>
          </a:p>
        </p:txBody>
      </p:sp>
      <p:sp>
        <p:nvSpPr>
          <p:cNvPr id="8" name="Footer Placeholder 7">
            <a:extLst>
              <a:ext uri="{FF2B5EF4-FFF2-40B4-BE49-F238E27FC236}">
                <a16:creationId xmlns:a16="http://schemas.microsoft.com/office/drawing/2014/main" xmlns="" id="{B5C9BDF1-5319-4C01-8090-9EDD95D7DA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FE46327-B489-45D7-B5F9-4C547277BC9B}"/>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77271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B94C55-3E2B-4BAD-B8AF-E36693597B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D4A22BD-6977-411B-B45A-2C5FB1D2500E}"/>
              </a:ext>
            </a:extLst>
          </p:cNvPr>
          <p:cNvSpPr>
            <a:spLocks noGrp="1"/>
          </p:cNvSpPr>
          <p:nvPr>
            <p:ph type="dt" sz="half" idx="10"/>
          </p:nvPr>
        </p:nvSpPr>
        <p:spPr/>
        <p:txBody>
          <a:bodyPr/>
          <a:lstStyle/>
          <a:p>
            <a:fld id="{1FA3EFD6-CAFF-49FF-A24F-012A546060C9}" type="datetimeFigureOut">
              <a:rPr lang="en-US" smtClean="0"/>
              <a:t>5/11/2020</a:t>
            </a:fld>
            <a:endParaRPr lang="en-US"/>
          </a:p>
        </p:txBody>
      </p:sp>
      <p:sp>
        <p:nvSpPr>
          <p:cNvPr id="4" name="Footer Placeholder 3">
            <a:extLst>
              <a:ext uri="{FF2B5EF4-FFF2-40B4-BE49-F238E27FC236}">
                <a16:creationId xmlns:a16="http://schemas.microsoft.com/office/drawing/2014/main" xmlns="" id="{BF25E95E-A846-4A90-9657-67C559DC74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AAA36D1-700B-4F08-8500-CD5166E6B58E}"/>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794502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9637F19-6F78-4836-B385-2B94FBB6B8F1}"/>
              </a:ext>
            </a:extLst>
          </p:cNvPr>
          <p:cNvSpPr>
            <a:spLocks noGrp="1"/>
          </p:cNvSpPr>
          <p:nvPr>
            <p:ph type="dt" sz="half" idx="10"/>
          </p:nvPr>
        </p:nvSpPr>
        <p:spPr/>
        <p:txBody>
          <a:bodyPr/>
          <a:lstStyle/>
          <a:p>
            <a:fld id="{1FA3EFD6-CAFF-49FF-A24F-012A546060C9}" type="datetimeFigureOut">
              <a:rPr lang="en-US" smtClean="0"/>
              <a:t>5/11/2020</a:t>
            </a:fld>
            <a:endParaRPr lang="en-US"/>
          </a:p>
        </p:txBody>
      </p:sp>
      <p:sp>
        <p:nvSpPr>
          <p:cNvPr id="3" name="Footer Placeholder 2">
            <a:extLst>
              <a:ext uri="{FF2B5EF4-FFF2-40B4-BE49-F238E27FC236}">
                <a16:creationId xmlns:a16="http://schemas.microsoft.com/office/drawing/2014/main" xmlns="" id="{5B905938-2AD1-4654-AD72-06B9BD380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E151DCF-103F-44F3-9C4C-BC252DCDDA13}"/>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4268023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211109-C640-454A-A1FA-AF9177CA80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9A66BF4-0893-44F8-B308-8B785C38C1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D697464-27A3-46C9-9141-7627B73F94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9E00EBB-A50E-4EFF-8FF6-1CDC888AEA7C}"/>
              </a:ext>
            </a:extLst>
          </p:cNvPr>
          <p:cNvSpPr>
            <a:spLocks noGrp="1"/>
          </p:cNvSpPr>
          <p:nvPr>
            <p:ph type="dt" sz="half" idx="10"/>
          </p:nvPr>
        </p:nvSpPr>
        <p:spPr/>
        <p:txBody>
          <a:bodyPr/>
          <a:lstStyle/>
          <a:p>
            <a:fld id="{1FA3EFD6-CAFF-49FF-A24F-012A546060C9}" type="datetimeFigureOut">
              <a:rPr lang="en-US" smtClean="0"/>
              <a:t>5/11/2020</a:t>
            </a:fld>
            <a:endParaRPr lang="en-US"/>
          </a:p>
        </p:txBody>
      </p:sp>
      <p:sp>
        <p:nvSpPr>
          <p:cNvPr id="6" name="Footer Placeholder 5">
            <a:extLst>
              <a:ext uri="{FF2B5EF4-FFF2-40B4-BE49-F238E27FC236}">
                <a16:creationId xmlns:a16="http://schemas.microsoft.com/office/drawing/2014/main" xmlns="" id="{81A3305F-09E0-455F-BBEC-07BD1B2FB8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29A97AC-7513-4D20-A5EE-AB6E8CEDDFC4}"/>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2770091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A79CE3-0416-4033-B040-FC16D02A12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1B289C4-67E5-4884-B9D6-83C3CA27E7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24CBE8F-F018-45CC-A825-E6D695F70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ED52F74-773D-4A68-A4D9-6F8D05796242}"/>
              </a:ext>
            </a:extLst>
          </p:cNvPr>
          <p:cNvSpPr>
            <a:spLocks noGrp="1"/>
          </p:cNvSpPr>
          <p:nvPr>
            <p:ph type="dt" sz="half" idx="10"/>
          </p:nvPr>
        </p:nvSpPr>
        <p:spPr/>
        <p:txBody>
          <a:bodyPr/>
          <a:lstStyle/>
          <a:p>
            <a:fld id="{1FA3EFD6-CAFF-49FF-A24F-012A546060C9}" type="datetimeFigureOut">
              <a:rPr lang="en-US" smtClean="0"/>
              <a:t>5/11/2020</a:t>
            </a:fld>
            <a:endParaRPr lang="en-US"/>
          </a:p>
        </p:txBody>
      </p:sp>
      <p:sp>
        <p:nvSpPr>
          <p:cNvPr id="6" name="Footer Placeholder 5">
            <a:extLst>
              <a:ext uri="{FF2B5EF4-FFF2-40B4-BE49-F238E27FC236}">
                <a16:creationId xmlns:a16="http://schemas.microsoft.com/office/drawing/2014/main" xmlns="" id="{233A2262-CA3B-45E6-AB58-CC9DB30D80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32FA53C-078A-4458-B1BA-4B0527E6936B}"/>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12343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theme" Target="../theme/theme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3196C2D-7227-4C4F-BBFB-F6519061B0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3DCE33AF-EF6C-41F6-B4AC-F7DB639AA9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3C7D098-8084-4807-9AF7-17C9FBE4B9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3EFD6-CAFF-49FF-A24F-012A546060C9}" type="datetimeFigureOut">
              <a:rPr lang="en-US" smtClean="0"/>
              <a:t>5/11/2020</a:t>
            </a:fld>
            <a:endParaRPr lang="en-US"/>
          </a:p>
        </p:txBody>
      </p:sp>
      <p:sp>
        <p:nvSpPr>
          <p:cNvPr id="5" name="Footer Placeholder 4">
            <a:extLst>
              <a:ext uri="{FF2B5EF4-FFF2-40B4-BE49-F238E27FC236}">
                <a16:creationId xmlns:a16="http://schemas.microsoft.com/office/drawing/2014/main" xmlns="" id="{1F8D69E4-42F7-48FA-9BFC-EBFA204C1F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39D25272-BBE6-46B4-97E9-FE33A8367E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783AA-0547-432E-97D6-F32D095CAB8C}" type="slidenum">
              <a:rPr lang="en-US" smtClean="0"/>
              <a:t>‹#›</a:t>
            </a:fld>
            <a:endParaRPr lang="en-US"/>
          </a:p>
        </p:txBody>
      </p:sp>
    </p:spTree>
    <p:extLst>
      <p:ext uri="{BB962C8B-B14F-4D97-AF65-F5344CB8AC3E}">
        <p14:creationId xmlns:p14="http://schemas.microsoft.com/office/powerpoint/2010/main" val="1446865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512122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DCD3DA-7B29-423B-B69D-D9CEBBCFD4E7}"/>
              </a:ext>
            </a:extLst>
          </p:cNvPr>
          <p:cNvSpPr>
            <a:spLocks noGrp="1"/>
          </p:cNvSpPr>
          <p:nvPr>
            <p:ph type="ctrTitle"/>
          </p:nvPr>
        </p:nvSpPr>
        <p:spPr>
          <a:xfrm>
            <a:off x="2589212" y="522024"/>
            <a:ext cx="8915399" cy="2262781"/>
          </a:xfrm>
        </p:spPr>
        <p:txBody>
          <a:bodyPr>
            <a:normAutofit/>
          </a:bodyPr>
          <a:lstStyle/>
          <a:p>
            <a:r>
              <a:rPr lang="en-US" dirty="0"/>
              <a:t>Drafting: The Body</a:t>
            </a:r>
          </a:p>
        </p:txBody>
      </p:sp>
      <p:sp>
        <p:nvSpPr>
          <p:cNvPr id="3" name="Subtitle 2">
            <a:extLst>
              <a:ext uri="{FF2B5EF4-FFF2-40B4-BE49-F238E27FC236}">
                <a16:creationId xmlns:a16="http://schemas.microsoft.com/office/drawing/2014/main" xmlns="" id="{47F3F4EA-61D0-4EC3-9A23-C6C8701BADC7}"/>
              </a:ext>
            </a:extLst>
          </p:cNvPr>
          <p:cNvSpPr>
            <a:spLocks noGrp="1"/>
          </p:cNvSpPr>
          <p:nvPr>
            <p:ph type="subTitle" idx="1"/>
          </p:nvPr>
        </p:nvSpPr>
        <p:spPr>
          <a:xfrm>
            <a:off x="2589212" y="2948579"/>
            <a:ext cx="8915399" cy="1812107"/>
          </a:xfrm>
        </p:spPr>
        <p:txBody>
          <a:bodyPr>
            <a:noAutofit/>
          </a:bodyPr>
          <a:lstStyle/>
          <a:p>
            <a:r>
              <a:rPr lang="en-US" sz="2000" dirty="0"/>
              <a:t>Once the draft of your introduction is finished, you are ready to move on to the body of the essay.  This is where you will present your evidence.</a:t>
            </a:r>
          </a:p>
          <a:p>
            <a:r>
              <a:rPr lang="en-US" sz="2000" dirty="0"/>
              <a:t>We also have some important mini-lessons to cover in this section:</a:t>
            </a:r>
          </a:p>
          <a:p>
            <a:pPr marL="342900" indent="-342900">
              <a:buFont typeface="Wingdings" panose="05000000000000000000" pitchFamily="2" charset="2"/>
              <a:buChar char="q"/>
            </a:pPr>
            <a:r>
              <a:rPr lang="en-US" sz="2000" dirty="0"/>
              <a:t>-how to write an effective paragraph</a:t>
            </a:r>
          </a:p>
          <a:p>
            <a:pPr marL="342900" indent="-342900">
              <a:buFont typeface="Wingdings" panose="05000000000000000000" pitchFamily="2" charset="2"/>
              <a:buChar char="q"/>
            </a:pPr>
            <a:r>
              <a:rPr lang="en-US" sz="2000" dirty="0"/>
              <a:t>-incorporating direct quotes from research</a:t>
            </a:r>
          </a:p>
          <a:p>
            <a:pPr marL="342900" indent="-342900">
              <a:buFont typeface="Wingdings" panose="05000000000000000000" pitchFamily="2" charset="2"/>
              <a:buChar char="q"/>
            </a:pPr>
            <a:r>
              <a:rPr lang="en-US" sz="2000" dirty="0"/>
              <a:t>-paraphrasing information from our research</a:t>
            </a:r>
          </a:p>
        </p:txBody>
      </p:sp>
    </p:spTree>
    <p:extLst>
      <p:ext uri="{BB962C8B-B14F-4D97-AF65-F5344CB8AC3E}">
        <p14:creationId xmlns:p14="http://schemas.microsoft.com/office/powerpoint/2010/main" val="1748175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1DAF65-ADF6-4094-BADD-DB705E1204A3}"/>
              </a:ext>
            </a:extLst>
          </p:cNvPr>
          <p:cNvSpPr>
            <a:spLocks noGrp="1"/>
          </p:cNvSpPr>
          <p:nvPr>
            <p:ph type="title"/>
          </p:nvPr>
        </p:nvSpPr>
        <p:spPr/>
        <p:txBody>
          <a:bodyPr>
            <a:normAutofit/>
          </a:bodyPr>
          <a:lstStyle/>
          <a:p>
            <a:r>
              <a:rPr lang="en-US" sz="2800" b="1" dirty="0">
                <a:solidFill>
                  <a:srgbClr val="FF0000"/>
                </a:solidFill>
              </a:rPr>
              <a:t>Including quotes</a:t>
            </a:r>
          </a:p>
        </p:txBody>
      </p:sp>
      <p:sp>
        <p:nvSpPr>
          <p:cNvPr id="3" name="Content Placeholder 2">
            <a:extLst>
              <a:ext uri="{FF2B5EF4-FFF2-40B4-BE49-F238E27FC236}">
                <a16:creationId xmlns:a16="http://schemas.microsoft.com/office/drawing/2014/main" xmlns="" id="{170C23D9-D304-4FD1-872F-144B698377A0}"/>
              </a:ext>
            </a:extLst>
          </p:cNvPr>
          <p:cNvSpPr>
            <a:spLocks noGrp="1"/>
          </p:cNvSpPr>
          <p:nvPr>
            <p:ph idx="1"/>
          </p:nvPr>
        </p:nvSpPr>
        <p:spPr/>
        <p:txBody>
          <a:bodyPr/>
          <a:lstStyle/>
          <a:p>
            <a:r>
              <a:rPr lang="en-US" dirty="0"/>
              <a:t>The Socs were also thought to have it easy but “things are rough all over.”</a:t>
            </a:r>
          </a:p>
          <a:p>
            <a:r>
              <a:rPr lang="en-CA" dirty="0"/>
              <a:t>As Carol Welch stated, “Movement is a medicine for creating change in a person’s physical, emotional, and mental states.” </a:t>
            </a:r>
          </a:p>
          <a:p>
            <a:r>
              <a:rPr lang="en-CA" dirty="0"/>
              <a:t>“Hunters registered a total of 7,753 deer bagged in New Brunswick last year.  That number will be around the 6,500 mark this year, according to Cumberland” (</a:t>
            </a:r>
            <a:r>
              <a:rPr lang="en-CA" dirty="0" err="1"/>
              <a:t>Huras</a:t>
            </a:r>
            <a:r>
              <a:rPr lang="en-CA" dirty="0"/>
              <a:t>). </a:t>
            </a:r>
            <a:endParaRPr lang="en-US" dirty="0"/>
          </a:p>
        </p:txBody>
      </p:sp>
      <p:sp>
        <p:nvSpPr>
          <p:cNvPr id="4" name="Text Placeholder 3">
            <a:extLst>
              <a:ext uri="{FF2B5EF4-FFF2-40B4-BE49-F238E27FC236}">
                <a16:creationId xmlns:a16="http://schemas.microsoft.com/office/drawing/2014/main" xmlns="" id="{5251D8B9-4B01-4B95-91F8-E97D90A8EFC1}"/>
              </a:ext>
            </a:extLst>
          </p:cNvPr>
          <p:cNvSpPr>
            <a:spLocks noGrp="1"/>
          </p:cNvSpPr>
          <p:nvPr>
            <p:ph type="body" sz="half" idx="2"/>
          </p:nvPr>
        </p:nvSpPr>
        <p:spPr/>
        <p:txBody>
          <a:bodyPr>
            <a:normAutofit/>
          </a:bodyPr>
          <a:lstStyle/>
          <a:p>
            <a:r>
              <a:rPr lang="en-US" sz="2000" dirty="0"/>
              <a:t>When you include a line word for word from your research, it is called a quote.  If you would like to do this, you must put quotation marks around the line.  You should include the author in the introduction to the quote or in brackets after the quote.</a:t>
            </a:r>
          </a:p>
        </p:txBody>
      </p:sp>
      <p:cxnSp>
        <p:nvCxnSpPr>
          <p:cNvPr id="6" name="Straight Arrow Connector 5">
            <a:extLst>
              <a:ext uri="{FF2B5EF4-FFF2-40B4-BE49-F238E27FC236}">
                <a16:creationId xmlns:a16="http://schemas.microsoft.com/office/drawing/2014/main" xmlns="" id="{F1E61CA8-A6E4-4172-9450-6424DAE16E44}"/>
              </a:ext>
            </a:extLst>
          </p:cNvPr>
          <p:cNvCxnSpPr>
            <a:cxnSpLocks/>
          </p:cNvCxnSpPr>
          <p:nvPr/>
        </p:nvCxnSpPr>
        <p:spPr>
          <a:xfrm flipV="1">
            <a:off x="3507583" y="4622800"/>
            <a:ext cx="6995317" cy="2809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xmlns="" id="{E0D37FD9-C6F9-4EB0-BB93-FDBD6531DD7D}"/>
              </a:ext>
            </a:extLst>
          </p:cNvPr>
          <p:cNvCxnSpPr>
            <a:cxnSpLocks/>
          </p:cNvCxnSpPr>
          <p:nvPr/>
        </p:nvCxnSpPr>
        <p:spPr>
          <a:xfrm flipV="1">
            <a:off x="5868989" y="2641600"/>
            <a:ext cx="887411" cy="1587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xmlns="" id="{FC39C684-3134-401D-9152-8EBD02E3DE38}"/>
              </a:ext>
            </a:extLst>
          </p:cNvPr>
          <p:cNvSpPr txBox="1"/>
          <p:nvPr/>
        </p:nvSpPr>
        <p:spPr>
          <a:xfrm>
            <a:off x="2589212" y="5664820"/>
            <a:ext cx="8915400" cy="523220"/>
          </a:xfrm>
          <a:prstGeom prst="rect">
            <a:avLst/>
          </a:prstGeom>
          <a:noFill/>
        </p:spPr>
        <p:txBody>
          <a:bodyPr wrap="square" rtlCol="0">
            <a:spAutoFit/>
          </a:bodyPr>
          <a:lstStyle/>
          <a:p>
            <a:r>
              <a:rPr lang="en-US" sz="2800" dirty="0">
                <a:solidFill>
                  <a:srgbClr val="C00000"/>
                </a:solidFill>
              </a:rPr>
              <a:t>Please try to use </a:t>
            </a:r>
            <a:r>
              <a:rPr lang="en-US" sz="2800" b="1" dirty="0">
                <a:solidFill>
                  <a:srgbClr val="C00000"/>
                </a:solidFill>
              </a:rPr>
              <a:t>at least </a:t>
            </a:r>
            <a:r>
              <a:rPr lang="en-US" sz="2800" dirty="0">
                <a:solidFill>
                  <a:srgbClr val="C00000"/>
                </a:solidFill>
              </a:rPr>
              <a:t>ONE quote in your essay</a:t>
            </a:r>
            <a:r>
              <a:rPr lang="en-US" dirty="0"/>
              <a:t>.</a:t>
            </a:r>
          </a:p>
        </p:txBody>
      </p:sp>
    </p:spTree>
    <p:extLst>
      <p:ext uri="{BB962C8B-B14F-4D97-AF65-F5344CB8AC3E}">
        <p14:creationId xmlns:p14="http://schemas.microsoft.com/office/powerpoint/2010/main" val="1771553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A3D9AEEE-1CCD-43C0-BA3E-16D60A6E23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xmlns="" id="{986BF42A-033B-46C3-A337-9F9F8C6B1F43}"/>
              </a:ext>
            </a:extLst>
          </p:cNvPr>
          <p:cNvSpPr>
            <a:spLocks noGrp="1"/>
          </p:cNvSpPr>
          <p:nvPr>
            <p:ph type="title"/>
          </p:nvPr>
        </p:nvSpPr>
        <p:spPr>
          <a:xfrm>
            <a:off x="1259893" y="3101093"/>
            <a:ext cx="2454052" cy="3029344"/>
          </a:xfrm>
        </p:spPr>
        <p:txBody>
          <a:bodyPr>
            <a:normAutofit/>
          </a:bodyPr>
          <a:lstStyle/>
          <a:p>
            <a:r>
              <a:rPr lang="en-US" sz="3200">
                <a:solidFill>
                  <a:schemeClr val="bg1"/>
                </a:solidFill>
              </a:rPr>
              <a:t>What should the body of my essay look like?</a:t>
            </a:r>
          </a:p>
        </p:txBody>
      </p:sp>
      <p:sp>
        <p:nvSpPr>
          <p:cNvPr id="13" name="Freeform 11">
            <a:extLst>
              <a:ext uri="{FF2B5EF4-FFF2-40B4-BE49-F238E27FC236}">
                <a16:creationId xmlns:a16="http://schemas.microsoft.com/office/drawing/2014/main" xmlns="" id="{60F880A6-33D3-4EEC-A780-B73559B9F24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5" name="Rectangle 14">
            <a:extLst>
              <a:ext uri="{FF2B5EF4-FFF2-40B4-BE49-F238E27FC236}">
                <a16:creationId xmlns:a16="http://schemas.microsoft.com/office/drawing/2014/main" xmlns="" id="{2C6246ED-0535-4496-A8F6-1E80CC4EB8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aphicFrame>
        <p:nvGraphicFramePr>
          <p:cNvPr id="7" name="Text Placeholder 3">
            <a:extLst>
              <a:ext uri="{FF2B5EF4-FFF2-40B4-BE49-F238E27FC236}">
                <a16:creationId xmlns:a16="http://schemas.microsoft.com/office/drawing/2014/main" xmlns="" id="{D2331EE9-9FEF-4CDC-945F-B0213490B73F}"/>
              </a:ext>
            </a:extLst>
          </p:cNvPr>
          <p:cNvGraphicFramePr>
            <a:graphicFrameLocks noGrp="1"/>
          </p:cNvGraphicFramePr>
          <p:nvPr>
            <p:ph idx="1"/>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4981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8807CE-83CA-4E30-BCF3-08681FA2366B}"/>
              </a:ext>
            </a:extLst>
          </p:cNvPr>
          <p:cNvSpPr>
            <a:spLocks noGrp="1"/>
          </p:cNvSpPr>
          <p:nvPr>
            <p:ph idx="1"/>
          </p:nvPr>
        </p:nvSpPr>
        <p:spPr>
          <a:xfrm>
            <a:off x="3074506" y="-44311"/>
            <a:ext cx="8946942" cy="6902311"/>
          </a:xfrm>
        </p:spPr>
        <p:txBody>
          <a:bodyPr>
            <a:normAutofit fontScale="40000" lnSpcReduction="20000"/>
          </a:bodyPr>
          <a:lstStyle/>
          <a:p>
            <a:pPr marL="0" indent="0">
              <a:lnSpc>
                <a:spcPct val="200000"/>
              </a:lnSpc>
              <a:spcBef>
                <a:spcPts val="0"/>
              </a:spcBef>
              <a:buNone/>
            </a:pPr>
            <a:r>
              <a:rPr lang="en-US" sz="3000" dirty="0">
                <a:latin typeface="Times New Roman" panose="02020603050405020304" pitchFamily="18" charset="0"/>
                <a:ea typeface="Calibri" panose="020F0502020204030204" pitchFamily="34" charset="0"/>
                <a:cs typeface="Times New Roman" panose="02020603050405020304" pitchFamily="18" charset="0"/>
              </a:rPr>
              <a:t>	What’s the hold up? The price? Although bike lanes may be costly to install, they will save the city money in the long run on health care costs because cycling has </a:t>
            </a:r>
            <a:r>
              <a:rPr lang="en-US" sz="30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 many health benefits</a:t>
            </a:r>
            <a:r>
              <a:rPr lang="en-US" sz="3000" dirty="0">
                <a:latin typeface="Times New Roman" panose="02020603050405020304" pitchFamily="18" charset="0"/>
                <a:ea typeface="Calibri" panose="020F0502020204030204" pitchFamily="34" charset="0"/>
                <a:cs typeface="Times New Roman" panose="02020603050405020304" pitchFamily="18" charset="0"/>
              </a:rPr>
              <a:t>. For instance, cycling protects people from diseases such as cardiovascular disease. Cardiovascular diseases include stroke, high blood pressure and heart attacks. Research has shown that if you cycle, the chances of bowel cancer is reduced. Cardiovascular disease and cancer alone cost the Canadian health care system over $25 billion per year. Dr. David Nieman said, “People can knock down sick days by about 40 percent by exercising aerobically on most days of the week while at the same time receiving many other exercise-related benefits.” Also, cycling reduces anxiety and depression. In addition, it improves strength, balance and coordination.  So, if you are that clumsy friend who always seems to bump into everything – you might want to consider cycling.</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200000"/>
              </a:lnSpc>
              <a:spcBef>
                <a:spcPts val="0"/>
              </a:spcBef>
              <a:buNone/>
            </a:pP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Climate change </a:t>
            </a:r>
            <a:r>
              <a:rPr lang="en-US" sz="3000" dirty="0">
                <a:latin typeface="Times New Roman" panose="02020603050405020304" pitchFamily="18" charset="0"/>
                <a:ea typeface="Calibri" panose="020F0502020204030204" pitchFamily="34" charset="0"/>
                <a:cs typeface="Times New Roman" panose="02020603050405020304" pitchFamily="18" charset="0"/>
              </a:rPr>
              <a:t>is a </a:t>
            </a:r>
            <a:r>
              <a:rPr lang="en-US" sz="3000" i="1" dirty="0">
                <a:latin typeface="Times New Roman" panose="02020603050405020304" pitchFamily="18" charset="0"/>
                <a:ea typeface="Calibri" panose="020F0502020204030204" pitchFamily="34" charset="0"/>
                <a:cs typeface="Times New Roman" panose="02020603050405020304" pitchFamily="18" charset="0"/>
              </a:rPr>
              <a:t>huge</a:t>
            </a:r>
            <a:r>
              <a:rPr lang="en-US" sz="3000" dirty="0">
                <a:latin typeface="Times New Roman" panose="02020603050405020304" pitchFamily="18" charset="0"/>
                <a:ea typeface="Calibri" panose="020F0502020204030204" pitchFamily="34" charset="0"/>
                <a:cs typeface="Times New Roman" panose="02020603050405020304" pitchFamily="18" charset="0"/>
              </a:rPr>
              <a:t> problem worldwide. Unfortunately, Canada’s temperature is rising faster than the global average.  That means change is required because the smallest change can make the biggest difference. For instance, a 2010 study found that if 20 percent of people used bikes instead of cars for short trips in Milwaukee and Madison, Wisconsin, 57,405 fewer tons of carbon dioxide would be emitted. However, studies have shown that most people physically feel that they can’t or just won’t bike to work if they need to travel more than 15 miles each way, but nobody said they need to bike the whole distance. They could easily bike to a local bus stop - park their bike and catch the next bus because traveling on busses or trains also helps reduce the number of cars on the road.</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200000"/>
              </a:lnSpc>
              <a:spcBef>
                <a:spcPts val="0"/>
              </a:spcBef>
              <a:buNone/>
            </a:pP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Feeling unsafe </a:t>
            </a:r>
            <a:r>
              <a:rPr lang="en-US" sz="3000" dirty="0">
                <a:latin typeface="Times New Roman" panose="02020603050405020304" pitchFamily="18" charset="0"/>
                <a:ea typeface="Calibri" panose="020F0502020204030204" pitchFamily="34" charset="0"/>
                <a:cs typeface="Times New Roman" panose="02020603050405020304" pitchFamily="18" charset="0"/>
              </a:rPr>
              <a:t>is a reason why a lot of people choose not to ride their bikes on the streets. You may say they’re “overreacting”, however, according to a Statistics Canada report that looked at deaths related to cycling between 1994 and 2012, a total of 1 408 deaths were recorded — an average of 74 accidents a year. That doesn’t include the other 7 500 people with serious injuries related to cycling. You can’t tell me that they’re overreacting now, can you? Bike lanes allow cyclists to ride at their preferred speed without the fear of cars not seeing them or just not giving them a respectable distance.</a:t>
            </a:r>
            <a:endParaRPr lang="en-US" sz="30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 Placeholder 3">
            <a:extLst>
              <a:ext uri="{FF2B5EF4-FFF2-40B4-BE49-F238E27FC236}">
                <a16:creationId xmlns:a16="http://schemas.microsoft.com/office/drawing/2014/main" xmlns="" id="{5844357F-6841-4E4F-922C-651D15896764}"/>
              </a:ext>
            </a:extLst>
          </p:cNvPr>
          <p:cNvSpPr>
            <a:spLocks noGrp="1"/>
          </p:cNvSpPr>
          <p:nvPr>
            <p:ph type="body" sz="half" idx="2"/>
          </p:nvPr>
        </p:nvSpPr>
        <p:spPr>
          <a:xfrm>
            <a:off x="1323492" y="1275626"/>
            <a:ext cx="2122073" cy="4262436"/>
          </a:xfrm>
        </p:spPr>
        <p:txBody>
          <a:bodyPr>
            <a:normAutofit fontScale="92500" lnSpcReduction="20000"/>
          </a:bodyPr>
          <a:lstStyle/>
          <a:p>
            <a:pPr marL="285750" indent="-285750">
              <a:buFont typeface="Arial" panose="020B0604020202020204" pitchFamily="34" charset="0"/>
              <a:buChar char="•"/>
            </a:pPr>
            <a:r>
              <a:rPr lang="en-US" sz="1600" b="1" dirty="0">
                <a:solidFill>
                  <a:srgbClr val="FF0000"/>
                </a:solidFill>
              </a:rPr>
              <a:t>Reason 1</a:t>
            </a:r>
          </a:p>
          <a:p>
            <a:r>
              <a:rPr lang="en-US" sz="1200" b="1" dirty="0">
                <a:solidFill>
                  <a:schemeClr val="tx1"/>
                </a:solidFill>
              </a:rPr>
              <a:t>Health benefits</a:t>
            </a:r>
          </a:p>
          <a:p>
            <a:pPr marL="285750" indent="-285750">
              <a:buFont typeface="Arial" panose="020B0604020202020204" pitchFamily="34" charset="0"/>
              <a:buChar char="•"/>
            </a:pPr>
            <a:endParaRPr lang="en-US" sz="1600" b="1" dirty="0">
              <a:solidFill>
                <a:srgbClr val="FF0000"/>
              </a:solidFill>
            </a:endParaRPr>
          </a:p>
          <a:p>
            <a:pPr marL="285750" indent="-285750">
              <a:buFont typeface="Arial" panose="020B0604020202020204" pitchFamily="34" charset="0"/>
              <a:buChar char="•"/>
            </a:pPr>
            <a:endParaRPr lang="en-US" sz="1600" b="1" dirty="0">
              <a:solidFill>
                <a:srgbClr val="FF0000"/>
              </a:solidFill>
            </a:endParaRPr>
          </a:p>
          <a:p>
            <a:pPr marL="285750" indent="-285750">
              <a:buFont typeface="Arial" panose="020B0604020202020204" pitchFamily="34" charset="0"/>
              <a:buChar char="•"/>
            </a:pPr>
            <a:endParaRPr lang="en-US" sz="1600" b="1" dirty="0">
              <a:solidFill>
                <a:srgbClr val="FF0000"/>
              </a:solidFill>
            </a:endParaRPr>
          </a:p>
          <a:p>
            <a:endParaRPr lang="en-US" sz="1600" b="1" dirty="0">
              <a:solidFill>
                <a:srgbClr val="FF0000"/>
              </a:solidFill>
            </a:endParaRPr>
          </a:p>
          <a:p>
            <a:pPr marL="285750" indent="-285750">
              <a:buFont typeface="Arial" panose="020B0604020202020204" pitchFamily="34" charset="0"/>
              <a:buChar char="•"/>
            </a:pPr>
            <a:r>
              <a:rPr lang="en-US" sz="1600" b="1" dirty="0">
                <a:solidFill>
                  <a:srgbClr val="FF0000"/>
                </a:solidFill>
              </a:rPr>
              <a:t>Reason 2</a:t>
            </a:r>
          </a:p>
          <a:p>
            <a:r>
              <a:rPr lang="en-US" sz="1300" b="1" dirty="0">
                <a:solidFill>
                  <a:schemeClr val="tx1"/>
                </a:solidFill>
              </a:rPr>
              <a:t>Environmental</a:t>
            </a:r>
          </a:p>
          <a:p>
            <a:pPr marL="285750" indent="-285750">
              <a:buFont typeface="Arial" panose="020B0604020202020204" pitchFamily="34" charset="0"/>
              <a:buChar char="•"/>
            </a:pPr>
            <a:endParaRPr lang="en-US" sz="1600" b="1" dirty="0">
              <a:solidFill>
                <a:srgbClr val="FF0000"/>
              </a:solidFill>
            </a:endParaRPr>
          </a:p>
          <a:p>
            <a:pPr marL="285750" indent="-285750">
              <a:buFont typeface="Arial" panose="020B0604020202020204" pitchFamily="34" charset="0"/>
              <a:buChar char="•"/>
            </a:pPr>
            <a:endParaRPr lang="en-US" sz="1600" b="1" dirty="0">
              <a:solidFill>
                <a:srgbClr val="FF0000"/>
              </a:solidFill>
            </a:endParaRPr>
          </a:p>
          <a:p>
            <a:pPr marL="285750" indent="-285750">
              <a:buFont typeface="Arial" panose="020B0604020202020204" pitchFamily="34" charset="0"/>
              <a:buChar char="•"/>
            </a:pPr>
            <a:endParaRPr lang="en-US" sz="1600" b="1" dirty="0">
              <a:solidFill>
                <a:srgbClr val="FF0000"/>
              </a:solidFill>
            </a:endParaRPr>
          </a:p>
          <a:p>
            <a:pPr marL="285750" indent="-285750">
              <a:buFont typeface="Arial" panose="020B0604020202020204" pitchFamily="34" charset="0"/>
              <a:buChar char="•"/>
            </a:pPr>
            <a:endParaRPr lang="en-US" sz="1600" b="1" dirty="0">
              <a:solidFill>
                <a:srgbClr val="FF0000"/>
              </a:solidFill>
            </a:endParaRPr>
          </a:p>
          <a:p>
            <a:pPr marL="285750" indent="-285750">
              <a:buFont typeface="Arial" panose="020B0604020202020204" pitchFamily="34" charset="0"/>
              <a:buChar char="•"/>
            </a:pPr>
            <a:r>
              <a:rPr lang="en-US" sz="1600" b="1" dirty="0">
                <a:solidFill>
                  <a:srgbClr val="FF0000"/>
                </a:solidFill>
              </a:rPr>
              <a:t>Reason 3</a:t>
            </a:r>
          </a:p>
          <a:p>
            <a:r>
              <a:rPr lang="en-US" sz="1300" b="1" dirty="0">
                <a:solidFill>
                  <a:schemeClr val="tx1"/>
                </a:solidFill>
              </a:rPr>
              <a:t>Safety</a:t>
            </a:r>
          </a:p>
          <a:p>
            <a:endParaRPr lang="en-US" sz="1600" b="1" dirty="0">
              <a:solidFill>
                <a:srgbClr val="FF0000"/>
              </a:solidFill>
            </a:endParaRPr>
          </a:p>
        </p:txBody>
      </p:sp>
      <p:sp>
        <p:nvSpPr>
          <p:cNvPr id="7" name="Left Brace 6">
            <a:extLst>
              <a:ext uri="{FF2B5EF4-FFF2-40B4-BE49-F238E27FC236}">
                <a16:creationId xmlns:a16="http://schemas.microsoft.com/office/drawing/2014/main" xmlns="" id="{4E2372DD-3F87-4662-B063-983935171F6E}"/>
              </a:ext>
            </a:extLst>
          </p:cNvPr>
          <p:cNvSpPr/>
          <p:nvPr/>
        </p:nvSpPr>
        <p:spPr>
          <a:xfrm>
            <a:off x="2716696" y="450574"/>
            <a:ext cx="265043" cy="21733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8" name="Left Brace 7">
            <a:extLst>
              <a:ext uri="{FF2B5EF4-FFF2-40B4-BE49-F238E27FC236}">
                <a16:creationId xmlns:a16="http://schemas.microsoft.com/office/drawing/2014/main" xmlns="" id="{0DEE33E2-8C2E-4D98-BB80-298F1F52BF72}"/>
              </a:ext>
            </a:extLst>
          </p:cNvPr>
          <p:cNvSpPr/>
          <p:nvPr/>
        </p:nvSpPr>
        <p:spPr>
          <a:xfrm>
            <a:off x="2710070" y="2623930"/>
            <a:ext cx="258417" cy="196132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p:nvSpPr>
          <p:cNvPr id="9" name="Left Brace 8">
            <a:extLst>
              <a:ext uri="{FF2B5EF4-FFF2-40B4-BE49-F238E27FC236}">
                <a16:creationId xmlns:a16="http://schemas.microsoft.com/office/drawing/2014/main" xmlns="" id="{885A09F8-7CAC-4BEA-8A74-6EE4BA80280B}"/>
              </a:ext>
            </a:extLst>
          </p:cNvPr>
          <p:cNvSpPr/>
          <p:nvPr/>
        </p:nvSpPr>
        <p:spPr>
          <a:xfrm>
            <a:off x="2703444" y="4585252"/>
            <a:ext cx="278295" cy="177786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195273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Shape 77"/>
        <p:cNvGrpSpPr/>
        <p:nvPr/>
      </p:nvGrpSpPr>
      <p:grpSpPr>
        <a:xfrm>
          <a:off x="0" y="0"/>
          <a:ext cx="0" cy="0"/>
          <a:chOff x="0" y="0"/>
          <a:chExt cx="0" cy="0"/>
        </a:xfrm>
      </p:grpSpPr>
      <p:grpSp>
        <p:nvGrpSpPr>
          <p:cNvPr id="85" name="Group 84">
            <a:extLst>
              <a:ext uri="{FF2B5EF4-FFF2-40B4-BE49-F238E27FC236}">
                <a16:creationId xmlns:a16="http://schemas.microsoft.com/office/drawing/2014/main" xmlns="" id="{7398C59F-5A18-487B-91D6-B955AACF2E5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 y="228600"/>
            <a:ext cx="2851523" cy="6638625"/>
            <a:chOff x="2487613" y="285750"/>
            <a:chExt cx="2428875" cy="5654676"/>
          </a:xfrm>
        </p:grpSpPr>
        <p:sp>
          <p:nvSpPr>
            <p:cNvPr id="86" name="Freeform 11">
              <a:extLst>
                <a:ext uri="{FF2B5EF4-FFF2-40B4-BE49-F238E27FC236}">
                  <a16:creationId xmlns:a16="http://schemas.microsoft.com/office/drawing/2014/main" xmlns="" id="{0557FAFE-C7C3-47EC-A4F5-9B21663192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87" name="Freeform 12">
              <a:extLst>
                <a:ext uri="{FF2B5EF4-FFF2-40B4-BE49-F238E27FC236}">
                  <a16:creationId xmlns:a16="http://schemas.microsoft.com/office/drawing/2014/main" xmlns="" id="{95BC28FB-3882-4674-9D79-EA58BEB7CE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88" name="Freeform 13">
              <a:extLst>
                <a:ext uri="{FF2B5EF4-FFF2-40B4-BE49-F238E27FC236}">
                  <a16:creationId xmlns:a16="http://schemas.microsoft.com/office/drawing/2014/main" xmlns="" id="{9C6EC892-83F9-402F-8552-0AD7C0556E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89" name="Freeform 14">
              <a:extLst>
                <a:ext uri="{FF2B5EF4-FFF2-40B4-BE49-F238E27FC236}">
                  <a16:creationId xmlns:a16="http://schemas.microsoft.com/office/drawing/2014/main" xmlns="" id="{18387766-037C-4EF0-8471-D19CBF2A43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90" name="Freeform 15">
              <a:extLst>
                <a:ext uri="{FF2B5EF4-FFF2-40B4-BE49-F238E27FC236}">
                  <a16:creationId xmlns:a16="http://schemas.microsoft.com/office/drawing/2014/main" xmlns="" id="{1E364F38-6F3A-476A-93E6-962EA817C4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91" name="Freeform 16">
              <a:extLst>
                <a:ext uri="{FF2B5EF4-FFF2-40B4-BE49-F238E27FC236}">
                  <a16:creationId xmlns:a16="http://schemas.microsoft.com/office/drawing/2014/main" xmlns="" id="{35C335A4-1E67-4293-8BE2-DFB085D4FB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92" name="Freeform 17">
              <a:extLst>
                <a:ext uri="{FF2B5EF4-FFF2-40B4-BE49-F238E27FC236}">
                  <a16:creationId xmlns:a16="http://schemas.microsoft.com/office/drawing/2014/main" xmlns="" id="{9A8A0F10-2C98-4297-9F92-5D95533927B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93" name="Freeform 18">
              <a:extLst>
                <a:ext uri="{FF2B5EF4-FFF2-40B4-BE49-F238E27FC236}">
                  <a16:creationId xmlns:a16="http://schemas.microsoft.com/office/drawing/2014/main" xmlns="" id="{C3B112A3-006E-4008-A778-DB5F6A09D51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94" name="Freeform 19">
              <a:extLst>
                <a:ext uri="{FF2B5EF4-FFF2-40B4-BE49-F238E27FC236}">
                  <a16:creationId xmlns:a16="http://schemas.microsoft.com/office/drawing/2014/main" xmlns="" id="{E5E62767-5C25-4C49-9568-432433A3C5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95" name="Freeform 20">
              <a:extLst>
                <a:ext uri="{FF2B5EF4-FFF2-40B4-BE49-F238E27FC236}">
                  <a16:creationId xmlns:a16="http://schemas.microsoft.com/office/drawing/2014/main" xmlns="" id="{598EC006-77B1-42BA-B815-66CCB9B170E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96" name="Freeform 21">
              <a:extLst>
                <a:ext uri="{FF2B5EF4-FFF2-40B4-BE49-F238E27FC236}">
                  <a16:creationId xmlns:a16="http://schemas.microsoft.com/office/drawing/2014/main" xmlns="" id="{A144ED09-DA06-491D-95A8-AB3DED4329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97" name="Freeform 22">
              <a:extLst>
                <a:ext uri="{FF2B5EF4-FFF2-40B4-BE49-F238E27FC236}">
                  <a16:creationId xmlns:a16="http://schemas.microsoft.com/office/drawing/2014/main" xmlns="" id="{1CB00BD2-11CD-4A38-8F38-02B0D1105EF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9" name="Group 98">
            <a:extLst>
              <a:ext uri="{FF2B5EF4-FFF2-40B4-BE49-F238E27FC236}">
                <a16:creationId xmlns:a16="http://schemas.microsoft.com/office/drawing/2014/main" xmlns="" id="{520234FB-542E-4550-9C2F-1B56FD41A1C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7224" y="-786"/>
            <a:ext cx="2356675" cy="6854040"/>
            <a:chOff x="6627813" y="194833"/>
            <a:chExt cx="1952625" cy="5678918"/>
          </a:xfrm>
        </p:grpSpPr>
        <p:sp>
          <p:nvSpPr>
            <p:cNvPr id="100" name="Freeform 27">
              <a:extLst>
                <a:ext uri="{FF2B5EF4-FFF2-40B4-BE49-F238E27FC236}">
                  <a16:creationId xmlns:a16="http://schemas.microsoft.com/office/drawing/2014/main" xmlns="" id="{41FCE1F3-DEB3-47CD-90FF-7DABB4AF45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01" name="Freeform 28">
              <a:extLst>
                <a:ext uri="{FF2B5EF4-FFF2-40B4-BE49-F238E27FC236}">
                  <a16:creationId xmlns:a16="http://schemas.microsoft.com/office/drawing/2014/main" xmlns="" id="{5708E488-C19B-452C-B197-6F1C34F6E7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02" name="Freeform 29">
              <a:extLst>
                <a:ext uri="{FF2B5EF4-FFF2-40B4-BE49-F238E27FC236}">
                  <a16:creationId xmlns:a16="http://schemas.microsoft.com/office/drawing/2014/main" xmlns="" id="{89D3FD25-890E-4981-A71D-EE796873D7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03" name="Freeform 30">
              <a:extLst>
                <a:ext uri="{FF2B5EF4-FFF2-40B4-BE49-F238E27FC236}">
                  <a16:creationId xmlns:a16="http://schemas.microsoft.com/office/drawing/2014/main" xmlns="" id="{51B5414C-556A-47CB-8EE2-974A85A7A4D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04" name="Freeform 31">
              <a:extLst>
                <a:ext uri="{FF2B5EF4-FFF2-40B4-BE49-F238E27FC236}">
                  <a16:creationId xmlns:a16="http://schemas.microsoft.com/office/drawing/2014/main" xmlns="" id="{1C02B20C-2B27-4B75-8AEE-A5D2E2674B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05" name="Freeform 32">
              <a:extLst>
                <a:ext uri="{FF2B5EF4-FFF2-40B4-BE49-F238E27FC236}">
                  <a16:creationId xmlns:a16="http://schemas.microsoft.com/office/drawing/2014/main" xmlns="" id="{54427714-F9AA-4F93-BD1D-400F1EA93F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06" name="Freeform 33">
              <a:extLst>
                <a:ext uri="{FF2B5EF4-FFF2-40B4-BE49-F238E27FC236}">
                  <a16:creationId xmlns:a16="http://schemas.microsoft.com/office/drawing/2014/main" xmlns="" id="{28A77D6A-9E81-497F-ABCC-2695BB5ADD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07" name="Freeform 34">
              <a:extLst>
                <a:ext uri="{FF2B5EF4-FFF2-40B4-BE49-F238E27FC236}">
                  <a16:creationId xmlns:a16="http://schemas.microsoft.com/office/drawing/2014/main" xmlns="" id="{2A1533BA-1478-4F7C-8E24-3F3E905050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08" name="Freeform 35">
              <a:extLst>
                <a:ext uri="{FF2B5EF4-FFF2-40B4-BE49-F238E27FC236}">
                  <a16:creationId xmlns:a16="http://schemas.microsoft.com/office/drawing/2014/main" xmlns="" id="{39686201-E633-40FD-A80A-1E28AD52E3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109" name="Freeform 36">
              <a:extLst>
                <a:ext uri="{FF2B5EF4-FFF2-40B4-BE49-F238E27FC236}">
                  <a16:creationId xmlns:a16="http://schemas.microsoft.com/office/drawing/2014/main" xmlns="" id="{76A215C2-F590-4938-810B-F8A79366CE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110" name="Freeform 37">
              <a:extLst>
                <a:ext uri="{FF2B5EF4-FFF2-40B4-BE49-F238E27FC236}">
                  <a16:creationId xmlns:a16="http://schemas.microsoft.com/office/drawing/2014/main" xmlns="" id="{85F418E7-330D-4002-8EC8-33C1A897FF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111" name="Freeform 38">
              <a:extLst>
                <a:ext uri="{FF2B5EF4-FFF2-40B4-BE49-F238E27FC236}">
                  <a16:creationId xmlns:a16="http://schemas.microsoft.com/office/drawing/2014/main" xmlns="" id="{8FFE669A-54C9-4436-9566-C5A90F16DB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113" name="Rectangle 112">
            <a:extLst>
              <a:ext uri="{FF2B5EF4-FFF2-40B4-BE49-F238E27FC236}">
                <a16:creationId xmlns:a16="http://schemas.microsoft.com/office/drawing/2014/main" xmlns="" id="{DE91395A-2D18-4AF6-A0AC-AAA7189FED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15" name="Freeform 6">
            <a:extLst>
              <a:ext uri="{FF2B5EF4-FFF2-40B4-BE49-F238E27FC236}">
                <a16:creationId xmlns:a16="http://schemas.microsoft.com/office/drawing/2014/main" xmlns="" id="{7BD08880-457D-4C62-A3B5-6A9B0878C7E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117" name="Rectangle 116">
            <a:extLst>
              <a:ext uri="{FF2B5EF4-FFF2-40B4-BE49-F238E27FC236}">
                <a16:creationId xmlns:a16="http://schemas.microsoft.com/office/drawing/2014/main" xmlns="" id="{FA94DED7-0A28-4AD9-8747-E941132250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useBgFill="1">
        <p:nvSpPr>
          <p:cNvPr id="119" name="Rectangle 118">
            <a:extLst>
              <a:ext uri="{FF2B5EF4-FFF2-40B4-BE49-F238E27FC236}">
                <a16:creationId xmlns:a16="http://schemas.microsoft.com/office/drawing/2014/main" xmlns="" id="{6F175609-91A3-416E-BC3D-7548FDE029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21" name="Rectangle 120">
            <a:extLst>
              <a:ext uri="{FF2B5EF4-FFF2-40B4-BE49-F238E27FC236}">
                <a16:creationId xmlns:a16="http://schemas.microsoft.com/office/drawing/2014/main" xmlns="" id="{9A3B0D54-9DF0-4FF8-A0AA-B4234DF358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4639734" cy="6858000"/>
          </a:xfrm>
          <a:prstGeom prst="rect">
            <a:avLst/>
          </a:prstGeom>
          <a:solidFill>
            <a:srgbClr val="405031"/>
          </a:solidFill>
          <a:ln>
            <a:noFill/>
          </a:ln>
          <a:effectLst/>
        </p:spPr>
        <p:style>
          <a:lnRef idx="1">
            <a:schemeClr val="accent1"/>
          </a:lnRef>
          <a:fillRef idx="3">
            <a:schemeClr val="accent1"/>
          </a:fillRef>
          <a:effectRef idx="2">
            <a:schemeClr val="accent1"/>
          </a:effectRef>
          <a:fontRef idx="minor">
            <a:schemeClr val="lt1"/>
          </a:fontRef>
        </p:style>
      </p:sp>
      <p:sp>
        <p:nvSpPr>
          <p:cNvPr id="78" name="Google Shape;78;p15"/>
          <p:cNvSpPr txBox="1">
            <a:spLocks noGrp="1"/>
          </p:cNvSpPr>
          <p:nvPr>
            <p:ph type="title" idx="4294967295"/>
          </p:nvPr>
        </p:nvSpPr>
        <p:spPr>
          <a:xfrm>
            <a:off x="474164" y="2806007"/>
            <a:ext cx="3778870" cy="3114818"/>
          </a:xfrm>
          <a:prstGeom prst="rect">
            <a:avLst/>
          </a:prstGeom>
        </p:spPr>
        <p:txBody>
          <a:bodyPr spcFirstLastPara="1" vert="horz" lIns="91440" tIns="45720" rIns="91440" bIns="45720" rtlCol="0" anchor="b" anchorCtr="0">
            <a:normAutofit fontScale="90000"/>
          </a:bodyPr>
          <a:lstStyle/>
          <a:p>
            <a:r>
              <a:rPr lang="en-US" sz="4000" dirty="0">
                <a:solidFill>
                  <a:srgbClr val="FEFFFF"/>
                </a:solidFill>
              </a:rPr>
              <a:t>Paragraphing: The Hamburger Strategy</a:t>
            </a:r>
            <a:br>
              <a:rPr lang="en-US" sz="4000" dirty="0">
                <a:solidFill>
                  <a:srgbClr val="FEFFFF"/>
                </a:solidFill>
              </a:rPr>
            </a:br>
            <a:r>
              <a:rPr lang="en-US" sz="4000" dirty="0">
                <a:solidFill>
                  <a:srgbClr val="FEFFFF"/>
                </a:solidFill>
              </a:rPr>
              <a:t/>
            </a:r>
            <a:br>
              <a:rPr lang="en-US" sz="4000" dirty="0">
                <a:solidFill>
                  <a:srgbClr val="FEFFFF"/>
                </a:solidFill>
              </a:rPr>
            </a:br>
            <a:r>
              <a:rPr lang="en-US" sz="2000" dirty="0">
                <a:solidFill>
                  <a:schemeClr val="bg1"/>
                </a:solidFill>
              </a:rPr>
              <a:t>Let’s break the body down to the paragraph level.  It’s important that we craft effective paragraphs.</a:t>
            </a:r>
            <a:br>
              <a:rPr lang="en-US" sz="2000" dirty="0">
                <a:solidFill>
                  <a:schemeClr val="bg1"/>
                </a:solidFill>
              </a:rPr>
            </a:br>
            <a:r>
              <a:rPr lang="en-US" sz="2000" dirty="0">
                <a:solidFill>
                  <a:schemeClr val="bg1"/>
                </a:solidFill>
              </a:rPr>
              <a:t/>
            </a:r>
            <a:br>
              <a:rPr lang="en-US" sz="2000" dirty="0">
                <a:solidFill>
                  <a:schemeClr val="bg1"/>
                </a:solidFill>
              </a:rPr>
            </a:br>
            <a:r>
              <a:rPr lang="en-US" sz="2000" dirty="0">
                <a:solidFill>
                  <a:schemeClr val="bg1"/>
                </a:solidFill>
              </a:rPr>
              <a:t>So, what should a body paragraph look like?</a:t>
            </a:r>
            <a:r>
              <a:rPr lang="en-US" sz="2000" dirty="0"/>
              <a:t/>
            </a:r>
            <a:br>
              <a:rPr lang="en-US" sz="2000" dirty="0"/>
            </a:br>
            <a:endParaRPr lang="en-US" sz="2000" dirty="0">
              <a:solidFill>
                <a:srgbClr val="FEFFFF"/>
              </a:solidFill>
            </a:endParaRPr>
          </a:p>
        </p:txBody>
      </p:sp>
      <p:pic>
        <p:nvPicPr>
          <p:cNvPr id="80" name="Google Shape;80;p15"/>
          <p:cNvPicPr preferRelativeResize="0"/>
          <p:nvPr/>
        </p:nvPicPr>
        <p:blipFill rotWithShape="1">
          <a:blip r:embed="rId3"/>
          <a:srcRect t="9193" r="-1" b="-1"/>
          <a:stretch/>
        </p:blipFill>
        <p:spPr>
          <a:xfrm>
            <a:off x="4639732" y="10"/>
            <a:ext cx="7552267" cy="685799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body" idx="1"/>
          </p:nvPr>
        </p:nvSpPr>
        <p:spPr>
          <a:xfrm>
            <a:off x="415600" y="6028533"/>
            <a:ext cx="10639200" cy="614000"/>
          </a:xfrm>
          <a:prstGeom prst="rect">
            <a:avLst/>
          </a:prstGeom>
        </p:spPr>
        <p:txBody>
          <a:bodyPr spcFirstLastPara="1" vert="horz" wrap="square" lIns="121900" tIns="121900" rIns="121900" bIns="121900" rtlCol="0" anchor="ctr" anchorCtr="0">
            <a:noAutofit/>
          </a:bodyPr>
          <a:lstStyle/>
          <a:p>
            <a:pPr marL="0" indent="0"/>
            <a:r>
              <a:rPr lang="en" sz="3200"/>
              <a:t>Example</a:t>
            </a:r>
            <a:endParaRPr sz="3200"/>
          </a:p>
        </p:txBody>
      </p:sp>
      <p:sp>
        <p:nvSpPr>
          <p:cNvPr id="86" name="Google Shape;86;p16"/>
          <p:cNvSpPr txBox="1"/>
          <p:nvPr/>
        </p:nvSpPr>
        <p:spPr>
          <a:xfrm>
            <a:off x="154200" y="0"/>
            <a:ext cx="11883600" cy="5103200"/>
          </a:xfrm>
          <a:prstGeom prst="rect">
            <a:avLst/>
          </a:prstGeom>
          <a:noFill/>
          <a:ln>
            <a:noFill/>
          </a:ln>
        </p:spPr>
        <p:txBody>
          <a:bodyPr spcFirstLastPara="1" wrap="square" lIns="121900" tIns="121900" rIns="121900" bIns="121900" anchor="t" anchorCtr="0">
            <a:noAutofit/>
          </a:bodyPr>
          <a:lstStyle/>
          <a:p>
            <a:pPr marL="0" marR="0" lvl="0" indent="609585"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Topic Sentence:</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One of the factors that plays a role in an athlete’s success is beyond the control of the player: natural genes.</a:t>
            </a:r>
            <a:endParaRPr kumimoji="0" sz="2133" b="0"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2133" b="0"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Concluding Sentence:</a:t>
            </a:r>
            <a:r>
              <a:rPr kumimoji="0" lang="en" sz="2133" b="1" i="0" u="none" strike="noStrike" kern="1200" cap="none" spc="0" normalizeH="0" baseline="0" noProof="0" dirty="0">
                <a:ln>
                  <a:noFill/>
                </a:ln>
                <a:solidFill>
                  <a:prstClr val="black"/>
                </a:solidFill>
                <a:effectLst/>
                <a:uLnTx/>
                <a:uFillTx/>
                <a:latin typeface="Roboto"/>
                <a:ea typeface="Roboto"/>
                <a:cs typeface="Roboto"/>
                <a:sym typeface="Roboto"/>
              </a:rPr>
              <a:t> </a:t>
            </a:r>
            <a:endParaRPr kumimoji="0" sz="2133" b="1"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Basically, to make the elite level of sport the first ingredient seems to be in the genes: body types, naturally faster reaction times, agility, flexibility, speed and so on. </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body" idx="1"/>
          </p:nvPr>
        </p:nvSpPr>
        <p:spPr>
          <a:xfrm>
            <a:off x="415600" y="6028533"/>
            <a:ext cx="10639200" cy="614000"/>
          </a:xfrm>
          <a:prstGeom prst="rect">
            <a:avLst/>
          </a:prstGeom>
        </p:spPr>
        <p:txBody>
          <a:bodyPr spcFirstLastPara="1" vert="horz" wrap="square" lIns="121900" tIns="121900" rIns="121900" bIns="121900" rtlCol="0" anchor="ctr" anchorCtr="0">
            <a:noAutofit/>
          </a:bodyPr>
          <a:lstStyle/>
          <a:p>
            <a:pPr marL="0" indent="0"/>
            <a:r>
              <a:rPr lang="en" sz="3200"/>
              <a:t>Example</a:t>
            </a:r>
            <a:endParaRPr sz="3200"/>
          </a:p>
        </p:txBody>
      </p:sp>
      <p:sp>
        <p:nvSpPr>
          <p:cNvPr id="92" name="Google Shape;92;p17"/>
          <p:cNvSpPr txBox="1"/>
          <p:nvPr/>
        </p:nvSpPr>
        <p:spPr>
          <a:xfrm>
            <a:off x="154200" y="0"/>
            <a:ext cx="11883600" cy="5103200"/>
          </a:xfrm>
          <a:prstGeom prst="rect">
            <a:avLst/>
          </a:prstGeom>
          <a:noFill/>
          <a:ln>
            <a:noFill/>
          </a:ln>
        </p:spPr>
        <p:txBody>
          <a:bodyPr spcFirstLastPara="1" wrap="square" lIns="121900" tIns="121900" rIns="121900" bIns="121900" anchor="t" anchorCtr="0">
            <a:noAutofit/>
          </a:bodyPr>
          <a:lstStyle/>
          <a:p>
            <a:pPr marL="0" marR="0" lvl="0" indent="609585"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Topic Sentence:</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One of the factors that plays a role in an athlete’s success is beyond the control of the player: </a:t>
            </a:r>
            <a:r>
              <a:rPr kumimoji="0" lang="en-US" sz="2133" b="0" i="0" u="none" strike="noStrike" kern="1200" cap="none" spc="0" normalizeH="0" baseline="0" noProof="0" dirty="0">
                <a:ln>
                  <a:noFill/>
                </a:ln>
                <a:solidFill>
                  <a:prstClr val="black"/>
                </a:solidFill>
                <a:effectLst/>
                <a:uLnTx/>
                <a:uFillTx/>
                <a:latin typeface="Roboto"/>
                <a:ea typeface="Roboto"/>
                <a:cs typeface="Roboto"/>
                <a:sym typeface="Roboto"/>
              </a:rPr>
              <a:t>natural genes</a:t>
            </a: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a:t>
            </a:r>
            <a:endParaRPr kumimoji="0" sz="2133" b="0"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609585" algn="l" defTabSz="457200" rtl="0" eaLnBrk="1" fontAlgn="auto" latinLnBrk="0" hangingPunct="1">
              <a:lnSpc>
                <a:spcPct val="100000"/>
              </a:lnSpc>
              <a:spcBef>
                <a:spcPts val="0"/>
              </a:spcBef>
              <a:spcAft>
                <a:spcPts val="0"/>
              </a:spcAft>
              <a:buClrTx/>
              <a:buSzTx/>
              <a:buFontTx/>
              <a:buNone/>
              <a:tabLst/>
              <a:defRPr/>
            </a:pP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609585"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Detail:</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According to science reporter and author Malcolm Gladwell, fate hands you these cards and they are very important in the first years of becoming a successful, elite athlete. </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609585"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Detail:</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An elite speed skater’s natural body type is much different that the body type of a long distance runner. </a:t>
            </a:r>
            <a:endParaRPr kumimoji="0" sz="2133" b="0"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609585"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Detail:</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The differences in body type, though, come from differences in characteristics inherited from their parents</a:t>
            </a:r>
            <a:endParaRPr kumimoji="0" sz="2133" b="0"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sz="2133" b="0" i="0" u="none" strike="noStrike" kern="1200" cap="none" spc="0" normalizeH="0" baseline="0" noProof="0" dirty="0">
              <a:ln>
                <a:noFill/>
              </a:ln>
              <a:solidFill>
                <a:prstClr val="black"/>
              </a:solidFill>
              <a:effectLst/>
              <a:uLnTx/>
              <a:uFillTx/>
              <a:latin typeface="Roboto"/>
              <a:ea typeface="Roboto"/>
              <a:cs typeface="Roboto"/>
              <a:sym typeface="Roboto"/>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 sz="2133" b="1" i="0" u="sng" strike="noStrike" kern="1200" cap="none" spc="0" normalizeH="0" baseline="0" noProof="0" dirty="0">
                <a:ln>
                  <a:noFill/>
                </a:ln>
                <a:solidFill>
                  <a:prstClr val="black"/>
                </a:solidFill>
                <a:effectLst/>
                <a:uLnTx/>
                <a:uFillTx/>
                <a:latin typeface="Roboto"/>
                <a:ea typeface="Roboto"/>
                <a:cs typeface="Roboto"/>
                <a:sym typeface="Roboto"/>
              </a:rPr>
              <a:t>Concluding Sentence:</a:t>
            </a:r>
            <a:r>
              <a:rPr kumimoji="0" lang="en" sz="2133" b="1" i="0" u="none" strike="noStrike" kern="1200" cap="none" spc="0" normalizeH="0" baseline="0" noProof="0" dirty="0">
                <a:ln>
                  <a:noFill/>
                </a:ln>
                <a:solidFill>
                  <a:prstClr val="black"/>
                </a:solidFill>
                <a:effectLst/>
                <a:uLnTx/>
                <a:uFillTx/>
                <a:latin typeface="Roboto"/>
                <a:ea typeface="Roboto"/>
                <a:cs typeface="Roboto"/>
                <a:sym typeface="Roboto"/>
              </a:rPr>
              <a:t> </a:t>
            </a:r>
            <a:r>
              <a:rPr kumimoji="0" lang="en" sz="2133" b="0" i="0" u="none" strike="noStrike" kern="1200" cap="none" spc="0" normalizeH="0" baseline="0" noProof="0" dirty="0">
                <a:ln>
                  <a:noFill/>
                </a:ln>
                <a:solidFill>
                  <a:prstClr val="black"/>
                </a:solidFill>
                <a:effectLst/>
                <a:uLnTx/>
                <a:uFillTx/>
                <a:latin typeface="Roboto"/>
                <a:ea typeface="Roboto"/>
                <a:cs typeface="Roboto"/>
                <a:sym typeface="Roboto"/>
              </a:rPr>
              <a:t>Basically, to make the elite level of sport the first ingredient seems to be in the genes: body types, naturally faster reaction times, agility, flexibility, speed and so on. </a:t>
            </a:r>
            <a:endParaRPr kumimoji="0" sz="2133" b="1" i="0" u="sng" strike="noStrike" kern="1200" cap="none" spc="0" normalizeH="0" baseline="0" noProof="0" dirty="0">
              <a:ln>
                <a:noFill/>
              </a:ln>
              <a:solidFill>
                <a:prstClr val="black"/>
              </a:solidFill>
              <a:effectLst/>
              <a:uLnTx/>
              <a:uFillTx/>
              <a:latin typeface="Roboto"/>
              <a:ea typeface="Roboto"/>
              <a:cs typeface="Roboto"/>
              <a:sym typeface="Robot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body" idx="1"/>
          </p:nvPr>
        </p:nvSpPr>
        <p:spPr>
          <a:xfrm>
            <a:off x="415600" y="6028533"/>
            <a:ext cx="10639200" cy="614000"/>
          </a:xfrm>
          <a:prstGeom prst="rect">
            <a:avLst/>
          </a:prstGeom>
        </p:spPr>
        <p:txBody>
          <a:bodyPr spcFirstLastPara="1" vert="horz" wrap="square" lIns="121900" tIns="121900" rIns="121900" bIns="121900" rtlCol="0" anchor="ctr" anchorCtr="0">
            <a:noAutofit/>
          </a:bodyPr>
          <a:lstStyle/>
          <a:p>
            <a:pPr marL="0" indent="0"/>
            <a:r>
              <a:rPr lang="en" sz="3200"/>
              <a:t>Example</a:t>
            </a:r>
            <a:endParaRPr sz="3200"/>
          </a:p>
        </p:txBody>
      </p:sp>
      <p:sp>
        <p:nvSpPr>
          <p:cNvPr id="98" name="Google Shape;98;p18"/>
          <p:cNvSpPr txBox="1"/>
          <p:nvPr/>
        </p:nvSpPr>
        <p:spPr>
          <a:xfrm>
            <a:off x="415600" y="375333"/>
            <a:ext cx="10833600" cy="5653200"/>
          </a:xfrm>
          <a:prstGeom prst="rect">
            <a:avLst/>
          </a:prstGeom>
          <a:noFill/>
          <a:ln>
            <a:noFill/>
          </a:ln>
        </p:spPr>
        <p:txBody>
          <a:bodyPr spcFirstLastPara="1" wrap="square" lIns="121900" tIns="121900" rIns="121900" bIns="121900" anchor="t" anchorCtr="0">
            <a:noAutofit/>
          </a:bodyPr>
          <a:lstStyle/>
          <a:p>
            <a:pPr marL="0" marR="0" lvl="0" indent="609585" algn="l" defTabSz="457200" rtl="0" eaLnBrk="1" fontAlgn="auto" latinLnBrk="0" hangingPunct="1">
              <a:lnSpc>
                <a:spcPct val="115000"/>
              </a:lnSpc>
              <a:spcBef>
                <a:spcPts val="0"/>
              </a:spcBef>
              <a:spcAft>
                <a:spcPts val="0"/>
              </a:spcAft>
              <a:buClrTx/>
              <a:buSzTx/>
              <a:buFontTx/>
              <a:buNone/>
              <a:tabLst/>
              <a:defRPr/>
            </a:pPr>
            <a:r>
              <a:rPr kumimoji="0" lang="en" sz="2400" b="0" i="0" u="none" strike="noStrike" kern="1200" cap="none" spc="0" normalizeH="0" baseline="0" noProof="0" dirty="0">
                <a:ln>
                  <a:noFill/>
                </a:ln>
                <a:solidFill>
                  <a:prstClr val="black"/>
                </a:solidFill>
                <a:effectLst/>
                <a:uLnTx/>
                <a:uFillTx/>
                <a:latin typeface="Roboto"/>
                <a:ea typeface="Roboto"/>
                <a:cs typeface="Roboto"/>
                <a:sym typeface="Roboto"/>
              </a:rPr>
              <a:t>One of the factors that plays a role in how successful an athlete becomes is beyond the control of the player: natural genes. According to science reporter and author Malcolm Gladwell, fate hands you these cards and they seem to play an important role in the critical first years of moving towards the goal of becoming a successful, elite athlete. An elite speed skater’s natural body type is much different than the body type of a long distance runner. The differences in body type, though, come from differences in characteristics inherited from their parents. Basically, to make the elite level of sport the first ingredient seems to be in the genes: body types, naturally faster reaction times, agility, flexibility, speed and so on.</a:t>
            </a:r>
            <a:endParaRPr kumimoji="0" sz="2400" b="0" i="0" u="none" strike="noStrike" kern="1200" cap="none" spc="0" normalizeH="0" baseline="0" noProof="0" dirty="0">
              <a:ln>
                <a:noFill/>
              </a:ln>
              <a:solidFill>
                <a:prstClr val="black"/>
              </a:solidFill>
              <a:effectLst/>
              <a:uLnTx/>
              <a:uFillTx/>
              <a:latin typeface="Roboto"/>
              <a:ea typeface="Roboto"/>
              <a:cs typeface="Roboto"/>
              <a:sym typeface="Roboto"/>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body" idx="1"/>
          </p:nvPr>
        </p:nvSpPr>
        <p:spPr>
          <a:xfrm>
            <a:off x="415600" y="6028533"/>
            <a:ext cx="10639200" cy="614000"/>
          </a:xfrm>
          <a:prstGeom prst="rect">
            <a:avLst/>
          </a:prstGeom>
        </p:spPr>
        <p:txBody>
          <a:bodyPr spcFirstLastPara="1" vert="horz" wrap="square" lIns="121900" tIns="121900" rIns="121900" bIns="121900" rtlCol="0" anchor="ctr" anchorCtr="0">
            <a:noAutofit/>
          </a:bodyPr>
          <a:lstStyle/>
          <a:p>
            <a:pPr marL="0" indent="0"/>
            <a:r>
              <a:rPr lang="en" sz="3200" dirty="0"/>
              <a:t>Student Example – </a:t>
            </a:r>
            <a:r>
              <a:rPr lang="en-US" sz="3200" dirty="0"/>
              <a:t>two defending details are okay, too!</a:t>
            </a:r>
            <a:endParaRPr sz="3200" dirty="0"/>
          </a:p>
        </p:txBody>
      </p:sp>
      <p:sp>
        <p:nvSpPr>
          <p:cNvPr id="111" name="Google Shape;111;p20"/>
          <p:cNvSpPr txBox="1"/>
          <p:nvPr/>
        </p:nvSpPr>
        <p:spPr>
          <a:xfrm>
            <a:off x="4439477" y="215467"/>
            <a:ext cx="7325113" cy="3274400"/>
          </a:xfrm>
          <a:prstGeom prst="rect">
            <a:avLst/>
          </a:prstGeom>
          <a:noFill/>
          <a:ln>
            <a:noFill/>
          </a:ln>
        </p:spPr>
        <p:txBody>
          <a:bodyPr spcFirstLastPara="1" wrap="square" lIns="121900" tIns="121900" rIns="121900" bIns="12190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rPr>
              <a:t>Feeling unsafe is a reason why a lot of people choose not to ride their bikes on the streets. You may say they’re “overreacting”, however, according to a Statistics Canada report that looked at deaths related to cycling between 1994 and 2012, a total of 1 408 deaths were recorded — an average of 74 accidents a year. That doesn’t include the other 7 500 people with serious injuries related to cycling. You can’t tell me that they’re overreacting now, can you? Bike lanes allow cyclists to ride at their preferred speed without the fear of cars not seeing them or just not giving them a respectable distance.</a:t>
            </a:r>
          </a:p>
        </p:txBody>
      </p:sp>
      <p:sp>
        <p:nvSpPr>
          <p:cNvPr id="2" name="TextBox 1">
            <a:extLst>
              <a:ext uri="{FF2B5EF4-FFF2-40B4-BE49-F238E27FC236}">
                <a16:creationId xmlns:a16="http://schemas.microsoft.com/office/drawing/2014/main" xmlns="" id="{B6DBA0E1-D634-455F-A2C3-5E960A4DAB29}"/>
              </a:ext>
            </a:extLst>
          </p:cNvPr>
          <p:cNvSpPr txBox="1"/>
          <p:nvPr/>
        </p:nvSpPr>
        <p:spPr>
          <a:xfrm>
            <a:off x="530087" y="463826"/>
            <a:ext cx="3326296" cy="432426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rPr>
              <a:t>Topic Sentence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rPr>
              <a:t>Detail</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rPr>
              <a:t>Detail</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srgbClr val="FF0000"/>
                </a:solidFill>
                <a:effectLst/>
                <a:uLnTx/>
                <a:uFillTx/>
                <a:latin typeface="Century Gothic" panose="020B0502020202020204"/>
                <a:ea typeface="+mn-ea"/>
                <a:cs typeface="+mn-cs"/>
              </a:rPr>
              <a:t>Concluding Sentence</a:t>
            </a:r>
          </a:p>
        </p:txBody>
      </p:sp>
      <p:cxnSp>
        <p:nvCxnSpPr>
          <p:cNvPr id="4" name="Straight Arrow Connector 3">
            <a:extLst>
              <a:ext uri="{FF2B5EF4-FFF2-40B4-BE49-F238E27FC236}">
                <a16:creationId xmlns:a16="http://schemas.microsoft.com/office/drawing/2014/main" xmlns="" id="{48E75CDD-A21D-4496-B12E-377180AF2E0E}"/>
              </a:ext>
            </a:extLst>
          </p:cNvPr>
          <p:cNvCxnSpPr/>
          <p:nvPr/>
        </p:nvCxnSpPr>
        <p:spPr>
          <a:xfrm>
            <a:off x="3101009" y="689113"/>
            <a:ext cx="14444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xmlns="" id="{C0C9F9F4-7BB3-48F0-B432-76A5E8D4BB23}"/>
              </a:ext>
            </a:extLst>
          </p:cNvPr>
          <p:cNvCxnSpPr>
            <a:cxnSpLocks/>
          </p:cNvCxnSpPr>
          <p:nvPr/>
        </p:nvCxnSpPr>
        <p:spPr>
          <a:xfrm>
            <a:off x="1808922" y="1557131"/>
            <a:ext cx="273657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xmlns="" id="{13BC28FA-F826-479B-8F4F-1FF5237C8253}"/>
              </a:ext>
            </a:extLst>
          </p:cNvPr>
          <p:cNvCxnSpPr>
            <a:cxnSpLocks/>
          </p:cNvCxnSpPr>
          <p:nvPr/>
        </p:nvCxnSpPr>
        <p:spPr>
          <a:xfrm>
            <a:off x="1732722" y="3429000"/>
            <a:ext cx="273657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xmlns="" id="{3FCCAD04-BA39-4840-BDB0-EF92C76B1981}"/>
              </a:ext>
            </a:extLst>
          </p:cNvPr>
          <p:cNvCxnSpPr>
            <a:cxnSpLocks/>
          </p:cNvCxnSpPr>
          <p:nvPr/>
        </p:nvCxnSpPr>
        <p:spPr>
          <a:xfrm>
            <a:off x="2166732" y="4575312"/>
            <a:ext cx="23025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1DAF65-ADF6-4094-BADD-DB705E1204A3}"/>
              </a:ext>
            </a:extLst>
          </p:cNvPr>
          <p:cNvSpPr>
            <a:spLocks noGrp="1"/>
          </p:cNvSpPr>
          <p:nvPr>
            <p:ph type="title"/>
          </p:nvPr>
        </p:nvSpPr>
        <p:spPr>
          <a:xfrm>
            <a:off x="1046019" y="942108"/>
            <a:ext cx="3256550" cy="4969113"/>
          </a:xfrm>
        </p:spPr>
        <p:txBody>
          <a:bodyPr vert="horz" lIns="91440" tIns="45720" rIns="91440" bIns="45720" rtlCol="0" anchor="ctr">
            <a:normAutofit/>
          </a:bodyPr>
          <a:lstStyle/>
          <a:p>
            <a:r>
              <a:rPr lang="en-US" sz="2400" b="1" dirty="0">
                <a:solidFill>
                  <a:schemeClr val="tx2">
                    <a:lumMod val="75000"/>
                  </a:schemeClr>
                </a:solidFill>
              </a:rPr>
              <a:t>Now it’s your turn.  Write your first body paragraph.</a:t>
            </a:r>
            <a:br>
              <a:rPr lang="en-US" sz="2400" b="1" dirty="0">
                <a:solidFill>
                  <a:schemeClr val="tx2">
                    <a:lumMod val="75000"/>
                  </a:schemeClr>
                </a:solidFill>
              </a:rPr>
            </a:br>
            <a:r>
              <a:rPr lang="en-US" sz="2400" b="1" dirty="0">
                <a:solidFill>
                  <a:schemeClr val="tx2">
                    <a:lumMod val="75000"/>
                  </a:schemeClr>
                </a:solidFill>
              </a:rPr>
              <a:t>Remember to consider your writing traits while writing:</a:t>
            </a:r>
            <a:br>
              <a:rPr lang="en-US" sz="2400" b="1" dirty="0">
                <a:solidFill>
                  <a:schemeClr val="tx2">
                    <a:lumMod val="75000"/>
                  </a:schemeClr>
                </a:solidFill>
              </a:rPr>
            </a:br>
            <a:r>
              <a:rPr lang="en-US" sz="2400" b="1" dirty="0">
                <a:solidFill>
                  <a:schemeClr val="tx2">
                    <a:lumMod val="75000"/>
                  </a:schemeClr>
                </a:solidFill>
              </a:rPr>
              <a:t>voice</a:t>
            </a:r>
            <a:br>
              <a:rPr lang="en-US" sz="2400" b="1" dirty="0">
                <a:solidFill>
                  <a:schemeClr val="tx2">
                    <a:lumMod val="75000"/>
                  </a:schemeClr>
                </a:solidFill>
              </a:rPr>
            </a:br>
            <a:r>
              <a:rPr lang="en-US" sz="2400" b="1" dirty="0">
                <a:solidFill>
                  <a:schemeClr val="tx2">
                    <a:lumMod val="75000"/>
                  </a:schemeClr>
                </a:solidFill>
              </a:rPr>
              <a:t>word choice</a:t>
            </a:r>
            <a:br>
              <a:rPr lang="en-US" sz="2400" b="1" dirty="0">
                <a:solidFill>
                  <a:schemeClr val="tx2">
                    <a:lumMod val="75000"/>
                  </a:schemeClr>
                </a:solidFill>
              </a:rPr>
            </a:br>
            <a:r>
              <a:rPr lang="en-US" sz="2400" b="1" dirty="0">
                <a:solidFill>
                  <a:schemeClr val="tx2">
                    <a:lumMod val="75000"/>
                  </a:schemeClr>
                </a:solidFill>
              </a:rPr>
              <a:t>conventional artistry</a:t>
            </a:r>
            <a:br>
              <a:rPr lang="en-US" sz="2400" b="1" dirty="0">
                <a:solidFill>
                  <a:schemeClr val="tx2">
                    <a:lumMod val="75000"/>
                  </a:schemeClr>
                </a:solidFill>
              </a:rPr>
            </a:br>
            <a:r>
              <a:rPr lang="en-US" sz="2400" b="1" dirty="0">
                <a:solidFill>
                  <a:schemeClr val="tx2">
                    <a:lumMod val="75000"/>
                  </a:schemeClr>
                </a:solidFill>
              </a:rPr>
              <a:t>solid sentence structure</a:t>
            </a:r>
          </a:p>
        </p:txBody>
      </p:sp>
      <p:sp>
        <p:nvSpPr>
          <p:cNvPr id="3" name="Content Placeholder 2">
            <a:extLst>
              <a:ext uri="{FF2B5EF4-FFF2-40B4-BE49-F238E27FC236}">
                <a16:creationId xmlns:a16="http://schemas.microsoft.com/office/drawing/2014/main" xmlns="" id="{170C23D9-D304-4FD1-872F-144B698377A0}"/>
              </a:ext>
            </a:extLst>
          </p:cNvPr>
          <p:cNvSpPr>
            <a:spLocks noGrp="1"/>
          </p:cNvSpPr>
          <p:nvPr>
            <p:ph idx="1"/>
          </p:nvPr>
        </p:nvSpPr>
        <p:spPr>
          <a:xfrm>
            <a:off x="5049062" y="942108"/>
            <a:ext cx="6455549" cy="4969114"/>
          </a:xfrm>
        </p:spPr>
        <p:txBody>
          <a:bodyPr vert="horz" lIns="91440" tIns="45720" rIns="91440" bIns="45720" rtlCol="0" anchor="ctr">
            <a:normAutofit/>
          </a:bodyPr>
          <a:lstStyle/>
          <a:p>
            <a:pPr marL="0" indent="0">
              <a:buNone/>
            </a:pPr>
            <a:endParaRPr lang="en-US" dirty="0">
              <a:solidFill>
                <a:schemeClr val="tx2">
                  <a:lumMod val="75000"/>
                </a:schemeClr>
              </a:solidFill>
              <a:highlight>
                <a:srgbClr val="FFFF00"/>
              </a:highlight>
            </a:endParaRPr>
          </a:p>
        </p:txBody>
      </p:sp>
    </p:spTree>
    <p:extLst>
      <p:ext uri="{BB962C8B-B14F-4D97-AF65-F5344CB8AC3E}">
        <p14:creationId xmlns:p14="http://schemas.microsoft.com/office/powerpoint/2010/main" val="1581821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FB6BBC-2082-4E22-84CE-5E2A9C8C8047}"/>
              </a:ext>
            </a:extLst>
          </p:cNvPr>
          <p:cNvSpPr>
            <a:spLocks noGrp="1"/>
          </p:cNvSpPr>
          <p:nvPr>
            <p:ph type="title"/>
          </p:nvPr>
        </p:nvSpPr>
        <p:spPr/>
        <p:txBody>
          <a:bodyPr>
            <a:normAutofit/>
          </a:bodyPr>
          <a:lstStyle/>
          <a:p>
            <a:r>
              <a:rPr lang="en-US" dirty="0"/>
              <a:t>Important note!</a:t>
            </a:r>
          </a:p>
        </p:txBody>
      </p:sp>
      <p:sp>
        <p:nvSpPr>
          <p:cNvPr id="3" name="Content Placeholder 2">
            <a:extLst>
              <a:ext uri="{FF2B5EF4-FFF2-40B4-BE49-F238E27FC236}">
                <a16:creationId xmlns:a16="http://schemas.microsoft.com/office/drawing/2014/main" xmlns="" id="{7565FDB7-A3D2-44B0-AAE1-66AE594853B8}"/>
              </a:ext>
            </a:extLst>
          </p:cNvPr>
          <p:cNvSpPr>
            <a:spLocks noGrp="1"/>
          </p:cNvSpPr>
          <p:nvPr>
            <p:ph idx="1"/>
          </p:nvPr>
        </p:nvSpPr>
        <p:spPr/>
        <p:txBody>
          <a:bodyPr/>
          <a:lstStyle/>
          <a:p>
            <a:r>
              <a:rPr lang="en-US" dirty="0"/>
              <a:t>Before you start to write your body, there is a very important grade 8 concept we need to address…plagiarism.</a:t>
            </a:r>
          </a:p>
          <a:p>
            <a:r>
              <a:rPr lang="en-US" dirty="0"/>
              <a:t>The next few slides will introduce you to the concept.  Please read them!  There is also an activity that you can choose to do, which will give you some extra practice with avoiding plagiarism.</a:t>
            </a:r>
          </a:p>
          <a:p>
            <a:r>
              <a:rPr lang="en-US" dirty="0"/>
              <a:t>At the grade 8 level, one of the things that we want to start to do in our persuasive writing is to incorporate research (the words of professionals on our topic).  The following slides will help you to do this.</a:t>
            </a:r>
          </a:p>
        </p:txBody>
      </p:sp>
    </p:spTree>
    <p:extLst>
      <p:ext uri="{BB962C8B-B14F-4D97-AF65-F5344CB8AC3E}">
        <p14:creationId xmlns:p14="http://schemas.microsoft.com/office/powerpoint/2010/main" val="1770703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EE625B-95C3-4576-AD4F-D306A5F590EE}"/>
              </a:ext>
            </a:extLst>
          </p:cNvPr>
          <p:cNvSpPr>
            <a:spLocks noGrp="1"/>
          </p:cNvSpPr>
          <p:nvPr>
            <p:ph type="title"/>
          </p:nvPr>
        </p:nvSpPr>
        <p:spPr>
          <a:xfrm>
            <a:off x="1046019" y="942108"/>
            <a:ext cx="3256550" cy="4969113"/>
          </a:xfrm>
        </p:spPr>
        <p:txBody>
          <a:bodyPr anchor="ctr">
            <a:normAutofit/>
          </a:bodyPr>
          <a:lstStyle/>
          <a:p>
            <a:r>
              <a:rPr lang="en-US">
                <a:solidFill>
                  <a:schemeClr val="tx2">
                    <a:lumMod val="75000"/>
                  </a:schemeClr>
                </a:solidFill>
              </a:rPr>
              <a:t>It’s Not Mine!</a:t>
            </a:r>
          </a:p>
        </p:txBody>
      </p:sp>
      <p:sp>
        <p:nvSpPr>
          <p:cNvPr id="3" name="Content Placeholder 2">
            <a:extLst>
              <a:ext uri="{FF2B5EF4-FFF2-40B4-BE49-F238E27FC236}">
                <a16:creationId xmlns:a16="http://schemas.microsoft.com/office/drawing/2014/main" xmlns="" id="{8714F360-0E5E-4A1B-B0D7-5D74CF6A175D}"/>
              </a:ext>
            </a:extLst>
          </p:cNvPr>
          <p:cNvSpPr>
            <a:spLocks noGrp="1"/>
          </p:cNvSpPr>
          <p:nvPr>
            <p:ph idx="1"/>
          </p:nvPr>
        </p:nvSpPr>
        <p:spPr>
          <a:xfrm>
            <a:off x="5049062" y="942108"/>
            <a:ext cx="6455549" cy="4969114"/>
          </a:xfrm>
        </p:spPr>
        <p:txBody>
          <a:bodyPr anchor="ctr">
            <a:normAutofit/>
          </a:bodyPr>
          <a:lstStyle/>
          <a:p>
            <a:r>
              <a:rPr lang="en-US" b="1" dirty="0">
                <a:solidFill>
                  <a:schemeClr val="tx2">
                    <a:lumMod val="75000"/>
                  </a:schemeClr>
                </a:solidFill>
                <a:latin typeface="Times New Roman - 36"/>
              </a:rPr>
              <a:t>When you take another author's words or ideas, copy them in your writing, and claim them as your own, it is called plagiarism.</a:t>
            </a:r>
          </a:p>
          <a:p>
            <a:r>
              <a:rPr lang="en-US" b="1" dirty="0">
                <a:solidFill>
                  <a:schemeClr val="tx2">
                    <a:lumMod val="75000"/>
                  </a:schemeClr>
                </a:solidFill>
                <a:latin typeface="Times New Roman - 36"/>
              </a:rPr>
              <a:t>So, if we are using research in this essay, which means someone else’s words, how do we do this without plagiarizing?  There are two ways…</a:t>
            </a:r>
          </a:p>
          <a:p>
            <a:endParaRPr lang="en-US" dirty="0">
              <a:solidFill>
                <a:schemeClr val="tx2">
                  <a:lumMod val="75000"/>
                </a:schemeClr>
              </a:solidFill>
            </a:endParaRPr>
          </a:p>
        </p:txBody>
      </p:sp>
    </p:spTree>
    <p:extLst>
      <p:ext uri="{BB962C8B-B14F-4D97-AF65-F5344CB8AC3E}">
        <p14:creationId xmlns:p14="http://schemas.microsoft.com/office/powerpoint/2010/main" val="230151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7068E6-6C90-4277-AD41-83B483391735}"/>
              </a:ext>
            </a:extLst>
          </p:cNvPr>
          <p:cNvSpPr>
            <a:spLocks noGrp="1"/>
          </p:cNvSpPr>
          <p:nvPr>
            <p:ph type="title"/>
          </p:nvPr>
        </p:nvSpPr>
        <p:spPr/>
        <p:txBody>
          <a:bodyPr/>
          <a:lstStyle/>
          <a:p>
            <a:r>
              <a:rPr lang="en-US" sz="4800" dirty="0">
                <a:latin typeface="Freestyle Script" panose="030804020302050B0404" pitchFamily="66" charset="0"/>
              </a:rPr>
              <a:t>Paraphrasing</a:t>
            </a:r>
            <a:r>
              <a:rPr lang="en-US" dirty="0"/>
              <a:t> </a:t>
            </a:r>
            <a:r>
              <a:rPr lang="en-US" b="1" dirty="0"/>
              <a:t>and “Quotations”</a:t>
            </a:r>
            <a:endParaRPr lang="en-US" dirty="0"/>
          </a:p>
        </p:txBody>
      </p:sp>
      <p:sp>
        <p:nvSpPr>
          <p:cNvPr id="3" name="Content Placeholder 2">
            <a:extLst>
              <a:ext uri="{FF2B5EF4-FFF2-40B4-BE49-F238E27FC236}">
                <a16:creationId xmlns:a16="http://schemas.microsoft.com/office/drawing/2014/main" xmlns="" id="{8FB522E8-650D-4891-9530-B736CA222429}"/>
              </a:ext>
            </a:extLst>
          </p:cNvPr>
          <p:cNvSpPr>
            <a:spLocks noGrp="1"/>
          </p:cNvSpPr>
          <p:nvPr>
            <p:ph idx="1"/>
          </p:nvPr>
        </p:nvSpPr>
        <p:spPr/>
        <p:txBody>
          <a:bodyPr>
            <a:normAutofit fontScale="85000" lnSpcReduction="20000"/>
          </a:bodyPr>
          <a:lstStyle/>
          <a:p>
            <a:r>
              <a:rPr lang="en-US" sz="2200" dirty="0"/>
              <a:t>There are two ways to use another writers' work in your own writing.  They are </a:t>
            </a:r>
            <a:r>
              <a:rPr lang="en-US" sz="2200" u="sng" dirty="0"/>
              <a:t>quotations</a:t>
            </a:r>
            <a:r>
              <a:rPr lang="en-US" sz="2200" dirty="0"/>
              <a:t> and </a:t>
            </a:r>
            <a:r>
              <a:rPr lang="en-US" sz="2200" u="sng" dirty="0"/>
              <a:t>paraphrasing</a:t>
            </a:r>
            <a:r>
              <a:rPr lang="en-US" sz="2200" dirty="0"/>
              <a:t>.  Because we are incorporating research into our essays, we must use one or both of these methods.</a:t>
            </a:r>
          </a:p>
          <a:p>
            <a:endParaRPr lang="en-US" sz="2200" dirty="0"/>
          </a:p>
          <a:p>
            <a:pPr lvl="0"/>
            <a:r>
              <a:rPr lang="en-US" sz="2200" b="1" dirty="0"/>
              <a:t>Quotations</a:t>
            </a:r>
            <a:r>
              <a:rPr lang="en-US" sz="2200" dirty="0"/>
              <a:t> when you use the exact words of the original author. You must put quotation marks around the sentence.</a:t>
            </a:r>
          </a:p>
          <a:p>
            <a:pPr lvl="0"/>
            <a:r>
              <a:rPr lang="en-US" sz="2200" b="1" dirty="0"/>
              <a:t>Paraphrasing</a:t>
            </a:r>
            <a:r>
              <a:rPr lang="en-US" sz="2200" dirty="0"/>
              <a:t> involves putting a piece of someone else writing or thoughts into your own words. You must still mention the author who wrote it originally.</a:t>
            </a:r>
          </a:p>
          <a:p>
            <a:pPr lvl="1"/>
            <a:r>
              <a:rPr lang="en-US" sz="2200" dirty="0"/>
              <a:t>Be careful when you paraphrase to avoid both </a:t>
            </a:r>
          </a:p>
          <a:p>
            <a:pPr marL="0" indent="0">
              <a:buNone/>
            </a:pPr>
            <a:r>
              <a:rPr lang="en-US" sz="2200" dirty="0"/>
              <a:t>		a. the original writer's words and </a:t>
            </a:r>
          </a:p>
          <a:p>
            <a:pPr marL="0" indent="0">
              <a:buNone/>
            </a:pPr>
            <a:r>
              <a:rPr lang="en-US" sz="2200" dirty="0"/>
              <a:t>		b. the original writer's style.</a:t>
            </a:r>
          </a:p>
          <a:p>
            <a:endParaRPr lang="en-US" dirty="0"/>
          </a:p>
        </p:txBody>
      </p:sp>
    </p:spTree>
    <p:extLst>
      <p:ext uri="{BB962C8B-B14F-4D97-AF65-F5344CB8AC3E}">
        <p14:creationId xmlns:p14="http://schemas.microsoft.com/office/powerpoint/2010/main" val="1288427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5F5745-62AD-4791-BC13-0420487B1650}"/>
              </a:ext>
            </a:extLst>
          </p:cNvPr>
          <p:cNvSpPr>
            <a:spLocks noGrp="1"/>
          </p:cNvSpPr>
          <p:nvPr>
            <p:ph type="title"/>
          </p:nvPr>
        </p:nvSpPr>
        <p:spPr>
          <a:xfrm>
            <a:off x="649225" y="1314179"/>
            <a:ext cx="3650279" cy="1259894"/>
          </a:xfrm>
        </p:spPr>
        <p:txBody>
          <a:bodyPr>
            <a:normAutofit/>
          </a:bodyPr>
          <a:lstStyle/>
          <a:p>
            <a:pPr>
              <a:lnSpc>
                <a:spcPct val="90000"/>
              </a:lnSpc>
            </a:pPr>
            <a:r>
              <a:rPr lang="en-US" sz="2800" b="1" dirty="0">
                <a:latin typeface="Times New Roman - 36"/>
              </a:rPr>
              <a:t>Paraphrase: </a:t>
            </a:r>
          </a:p>
          <a:p>
            <a:pPr>
              <a:lnSpc>
                <a:spcPct val="90000"/>
              </a:lnSpc>
            </a:pPr>
            <a:r>
              <a:rPr lang="en-US" sz="2800" b="1" dirty="0">
                <a:latin typeface="Times New Roman - 36"/>
              </a:rPr>
              <a:t>W</a:t>
            </a:r>
            <a:r>
              <a:rPr lang="en-US" sz="2800" b="1" dirty="0">
                <a:latin typeface="Times New Roman - 28"/>
              </a:rPr>
              <a:t>rite it in Your Own Words</a:t>
            </a:r>
          </a:p>
        </p:txBody>
      </p:sp>
      <p:sp>
        <p:nvSpPr>
          <p:cNvPr id="3" name="Content Placeholder 2">
            <a:extLst>
              <a:ext uri="{FF2B5EF4-FFF2-40B4-BE49-F238E27FC236}">
                <a16:creationId xmlns:a16="http://schemas.microsoft.com/office/drawing/2014/main" xmlns="" id="{4E726F9A-739D-414A-9251-BF1CCFB41340}"/>
              </a:ext>
            </a:extLst>
          </p:cNvPr>
          <p:cNvSpPr>
            <a:spLocks noGrp="1"/>
          </p:cNvSpPr>
          <p:nvPr>
            <p:ph idx="1"/>
          </p:nvPr>
        </p:nvSpPr>
        <p:spPr>
          <a:xfrm>
            <a:off x="649226" y="2574073"/>
            <a:ext cx="3650278" cy="3759253"/>
          </a:xfrm>
        </p:spPr>
        <p:txBody>
          <a:bodyPr>
            <a:normAutofit/>
          </a:bodyPr>
          <a:lstStyle/>
          <a:p>
            <a:r>
              <a:rPr lang="en-US" sz="2400" dirty="0">
                <a:latin typeface="Times New Roman - 36"/>
              </a:rPr>
              <a:t>How do I borrow from a source without plagiarizing?  Anytime you are taking information from a source that is not your ​own, you need to specify where you got that ​information.</a:t>
            </a:r>
            <a:r>
              <a:rPr lang="en-US" sz="2400" dirty="0">
                <a:latin typeface="Times New Roman - 24"/>
              </a:rPr>
              <a:t> </a:t>
            </a:r>
          </a:p>
          <a:p>
            <a:endParaRPr lang="en-US" dirty="0"/>
          </a:p>
        </p:txBody>
      </p:sp>
      <p:pic>
        <p:nvPicPr>
          <p:cNvPr id="8" name="Graphic 7" descr="Open Enrollment">
            <a:extLst>
              <a:ext uri="{FF2B5EF4-FFF2-40B4-BE49-F238E27FC236}">
                <a16:creationId xmlns:a16="http://schemas.microsoft.com/office/drawing/2014/main" xmlns="" id="{14707A8D-B034-4109-AFF0-A9F2FED659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469945" y="640080"/>
            <a:ext cx="5252773" cy="5252773"/>
          </a:xfrm>
          <a:prstGeom prst="rect">
            <a:avLst/>
          </a:prstGeom>
        </p:spPr>
      </p:pic>
    </p:spTree>
    <p:extLst>
      <p:ext uri="{BB962C8B-B14F-4D97-AF65-F5344CB8AC3E}">
        <p14:creationId xmlns:p14="http://schemas.microsoft.com/office/powerpoint/2010/main" val="224629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ABA017C-A33E-4266-8204-6A299FA844B7}"/>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742358" y="307910"/>
            <a:ext cx="6645403" cy="3121090"/>
          </a:xfrm>
          <a:prstGeom prst="rect">
            <a:avLst/>
          </a:prstGeom>
          <a:solidFill>
            <a:scrgbClr r="0" g="0" b="0">
              <a:alpha val="0"/>
            </a:scrgbClr>
          </a:solidFill>
        </p:spPr>
      </p:pic>
      <p:pic>
        <p:nvPicPr>
          <p:cNvPr id="5" name="Picture 4">
            <a:extLst>
              <a:ext uri="{FF2B5EF4-FFF2-40B4-BE49-F238E27FC236}">
                <a16:creationId xmlns:a16="http://schemas.microsoft.com/office/drawing/2014/main" xmlns="" id="{2919F014-FA12-410D-A96E-193292DB3E3B}"/>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742358" y="4147437"/>
            <a:ext cx="6645402" cy="2456399"/>
          </a:xfrm>
          <a:prstGeom prst="rect">
            <a:avLst/>
          </a:prstGeom>
          <a:solidFill>
            <a:scrgbClr r="0" g="0" b="0">
              <a:alpha val="0"/>
            </a:scrgbClr>
          </a:solidFill>
        </p:spPr>
      </p:pic>
      <p:sp>
        <p:nvSpPr>
          <p:cNvPr id="6" name="TextBox 5">
            <a:extLst>
              <a:ext uri="{FF2B5EF4-FFF2-40B4-BE49-F238E27FC236}">
                <a16:creationId xmlns:a16="http://schemas.microsoft.com/office/drawing/2014/main" xmlns="" id="{0C64A5BD-5E09-4EFD-B88C-C55E40F7FDF4}"/>
              </a:ext>
            </a:extLst>
          </p:cNvPr>
          <p:cNvSpPr txBox="1"/>
          <p:nvPr/>
        </p:nvSpPr>
        <p:spPr>
          <a:xfrm>
            <a:off x="1742358" y="3624217"/>
            <a:ext cx="3687645" cy="523220"/>
          </a:xfrm>
          <a:prstGeom prst="rect">
            <a:avLst/>
          </a:prstGeom>
          <a:noFill/>
        </p:spPr>
        <p:txBody>
          <a:bodyPr vert="horz"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3CB371"/>
                </a:solidFill>
                <a:effectLst/>
                <a:uLnTx/>
                <a:uFillTx/>
                <a:latin typeface="Arial - 28"/>
                <a:ea typeface="+mn-ea"/>
                <a:cs typeface="+mn-cs"/>
              </a:rPr>
              <a:t>Paraphrase:</a:t>
            </a:r>
          </a:p>
        </p:txBody>
      </p:sp>
      <p:sp>
        <p:nvSpPr>
          <p:cNvPr id="7" name="TextBox 6">
            <a:extLst>
              <a:ext uri="{FF2B5EF4-FFF2-40B4-BE49-F238E27FC236}">
                <a16:creationId xmlns:a16="http://schemas.microsoft.com/office/drawing/2014/main" xmlns="" id="{03965DFF-FB83-49CB-8C9D-E400ABC979B7}"/>
              </a:ext>
            </a:extLst>
          </p:cNvPr>
          <p:cNvSpPr txBox="1"/>
          <p:nvPr/>
        </p:nvSpPr>
        <p:spPr>
          <a:xfrm>
            <a:off x="8871346" y="307910"/>
            <a:ext cx="3156591" cy="4401205"/>
          </a:xfrm>
          <a:prstGeom prst="rect">
            <a:avLst/>
          </a:prstGeom>
          <a:noFill/>
        </p:spPr>
        <p:txBody>
          <a:bodyPr vert="horz"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 36"/>
                <a:ea typeface="+mn-ea"/>
                <a:cs typeface="+mn-cs"/>
              </a:rPr>
              <a:t>How is the paraphrase similar and different to the original text?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 36"/>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 36"/>
                <a:ea typeface="+mn-ea"/>
                <a:cs typeface="+mn-cs"/>
              </a:rPr>
              <a:t>Similar: the key points are the same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 36"/>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Arial - 36"/>
                <a:ea typeface="+mn-ea"/>
                <a:cs typeface="+mn-cs"/>
              </a:rPr>
              <a:t>Different: the style of the writing.  In the original, it is the professional writer’s style.  In the paraphrase, it is the student’s writing style in his/her own words.</a:t>
            </a:r>
          </a:p>
        </p:txBody>
      </p:sp>
      <p:sp>
        <p:nvSpPr>
          <p:cNvPr id="2" name="TextBox 1">
            <a:extLst>
              <a:ext uri="{FF2B5EF4-FFF2-40B4-BE49-F238E27FC236}">
                <a16:creationId xmlns:a16="http://schemas.microsoft.com/office/drawing/2014/main" xmlns="" id="{B71D3956-725B-4CC5-8015-58F9225E0243}"/>
              </a:ext>
            </a:extLst>
          </p:cNvPr>
          <p:cNvSpPr txBox="1"/>
          <p:nvPr/>
        </p:nvSpPr>
        <p:spPr>
          <a:xfrm>
            <a:off x="8707272" y="5022376"/>
            <a:ext cx="3156591"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entury Gothic" panose="020B0502020202020204"/>
                <a:ea typeface="+mn-ea"/>
                <a:cs typeface="+mn-cs"/>
              </a:rPr>
              <a:t>Paraphrasing is about keeping the “gist” of the original text.</a:t>
            </a:r>
          </a:p>
        </p:txBody>
      </p:sp>
    </p:spTree>
    <p:extLst>
      <p:ext uri="{BB962C8B-B14F-4D97-AF65-F5344CB8AC3E}">
        <p14:creationId xmlns:p14="http://schemas.microsoft.com/office/powerpoint/2010/main" val="671514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0F40AC18-2030-4F04-B5B9-910E4E3C0E6F}"/>
              </a:ext>
            </a:extLst>
          </p:cNvPr>
          <p:cNvSpPr>
            <a:spLocks noGrp="1"/>
          </p:cNvSpPr>
          <p:nvPr>
            <p:ph type="title"/>
          </p:nvPr>
        </p:nvSpPr>
        <p:spPr>
          <a:xfrm>
            <a:off x="1259893" y="3101093"/>
            <a:ext cx="2454052" cy="3029344"/>
          </a:xfrm>
        </p:spPr>
        <p:txBody>
          <a:bodyPr>
            <a:normAutofit/>
          </a:bodyPr>
          <a:lstStyle/>
          <a:p>
            <a:r>
              <a:rPr lang="en-US" sz="2500" b="1">
                <a:solidFill>
                  <a:schemeClr val="bg1"/>
                </a:solidFill>
              </a:rPr>
              <a:t>Three steps for effective paraphrasing:</a:t>
            </a:r>
            <a:r>
              <a:rPr lang="en-US" sz="2500">
                <a:solidFill>
                  <a:schemeClr val="bg1"/>
                </a:solidFill>
              </a:rPr>
              <a:t/>
            </a:r>
            <a:br>
              <a:rPr lang="en-US" sz="2500">
                <a:solidFill>
                  <a:schemeClr val="bg1"/>
                </a:solidFill>
              </a:rPr>
            </a:br>
            <a:endParaRPr lang="en-US" sz="2500">
              <a:solidFill>
                <a:schemeClr val="bg1"/>
              </a:solidFill>
            </a:endParaRPr>
          </a:p>
        </p:txBody>
      </p:sp>
      <p:graphicFrame>
        <p:nvGraphicFramePr>
          <p:cNvPr id="6" name="Content Placeholder 3">
            <a:extLst>
              <a:ext uri="{FF2B5EF4-FFF2-40B4-BE49-F238E27FC236}">
                <a16:creationId xmlns:a16="http://schemas.microsoft.com/office/drawing/2014/main" xmlns="" id="{9BC7F1B5-0AAD-47F3-9580-BF78EB6D7184}"/>
              </a:ext>
            </a:extLst>
          </p:cNvPr>
          <p:cNvGraphicFramePr>
            <a:graphicFrameLocks noGrp="1"/>
          </p:cNvGraphicFramePr>
          <p:nvPr>
            <p:ph idx="1"/>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9285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85271E-2860-45C3-A1C8-030AFA570F5B}"/>
              </a:ext>
            </a:extLst>
          </p:cNvPr>
          <p:cNvSpPr>
            <a:spLocks noGrp="1"/>
          </p:cNvSpPr>
          <p:nvPr>
            <p:ph type="title"/>
          </p:nvPr>
        </p:nvSpPr>
        <p:spPr/>
        <p:txBody>
          <a:bodyPr>
            <a:normAutofit/>
          </a:bodyPr>
          <a:lstStyle/>
          <a:p>
            <a:r>
              <a:rPr lang="en-US" b="1" dirty="0"/>
              <a:t>Try Paraphrasing On Your Own!</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DE4039F3-B4BA-4DAF-98C2-883E1F125D04}"/>
              </a:ext>
            </a:extLst>
          </p:cNvPr>
          <p:cNvSpPr>
            <a:spLocks noGrp="1"/>
          </p:cNvSpPr>
          <p:nvPr>
            <p:ph idx="1"/>
          </p:nvPr>
        </p:nvSpPr>
        <p:spPr/>
        <p:txBody>
          <a:bodyPr>
            <a:normAutofit/>
          </a:bodyPr>
          <a:lstStyle/>
          <a:p>
            <a:r>
              <a:rPr lang="en-US" b="1" dirty="0"/>
              <a:t>Read the passage on the following slide about orcas (killer whales) and paraphrase it in your own words.  This will be handed in for marks.</a:t>
            </a:r>
            <a:endParaRPr lang="en-US" dirty="0"/>
          </a:p>
          <a:p>
            <a:r>
              <a:rPr lang="en-US" dirty="0"/>
              <a:t>REMEMBER:</a:t>
            </a:r>
          </a:p>
          <a:p>
            <a:pPr marL="0" indent="0">
              <a:buNone/>
            </a:pPr>
            <a:r>
              <a:rPr lang="en-US" dirty="0"/>
              <a:t>1. The paraphrase must be </a:t>
            </a:r>
            <a:r>
              <a:rPr lang="en-US" u="sng" dirty="0"/>
              <a:t>entirely in your own words. </a:t>
            </a:r>
            <a:endParaRPr lang="en-US" dirty="0"/>
          </a:p>
          <a:p>
            <a:pPr marL="0" indent="0">
              <a:buNone/>
            </a:pPr>
            <a:r>
              <a:rPr lang="en-US" dirty="0"/>
              <a:t>2. You must do more than merely substitute phrases here and there. It should sound like your voice.</a:t>
            </a:r>
          </a:p>
          <a:p>
            <a:pPr marL="0" indent="0">
              <a:buNone/>
            </a:pPr>
            <a:r>
              <a:rPr lang="en-US" dirty="0"/>
              <a:t>3. Somehow indicate where the ideas came from.  Ex: According to Wikipedia…</a:t>
            </a:r>
          </a:p>
          <a:p>
            <a:pPr marL="0" indent="0">
              <a:buNone/>
            </a:pPr>
            <a:endParaRPr lang="en-US" dirty="0"/>
          </a:p>
        </p:txBody>
      </p:sp>
    </p:spTree>
    <p:extLst>
      <p:ext uri="{BB962C8B-B14F-4D97-AF65-F5344CB8AC3E}">
        <p14:creationId xmlns:p14="http://schemas.microsoft.com/office/powerpoint/2010/main" val="1573148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02ED9D-19B6-4169-B66E-2E949915EEC3}"/>
              </a:ext>
            </a:extLst>
          </p:cNvPr>
          <p:cNvSpPr>
            <a:spLocks noGrp="1"/>
          </p:cNvSpPr>
          <p:nvPr>
            <p:ph type="title"/>
          </p:nvPr>
        </p:nvSpPr>
        <p:spPr/>
        <p:txBody>
          <a:bodyPr/>
          <a:lstStyle/>
          <a:p>
            <a:r>
              <a:rPr lang="en-US" b="1" dirty="0"/>
              <a:t>My paraphrase</a:t>
            </a:r>
          </a:p>
        </p:txBody>
      </p:sp>
      <p:sp>
        <p:nvSpPr>
          <p:cNvPr id="3" name="Text Placeholder 2">
            <a:extLst>
              <a:ext uri="{FF2B5EF4-FFF2-40B4-BE49-F238E27FC236}">
                <a16:creationId xmlns:a16="http://schemas.microsoft.com/office/drawing/2014/main" xmlns="" id="{73B1DFE8-FA59-4E6D-A2E3-1E2A8F9170B6}"/>
              </a:ext>
            </a:extLst>
          </p:cNvPr>
          <p:cNvSpPr>
            <a:spLocks noGrp="1"/>
          </p:cNvSpPr>
          <p:nvPr>
            <p:ph type="body" idx="1"/>
          </p:nvPr>
        </p:nvSpPr>
        <p:spPr/>
        <p:txBody>
          <a:bodyPr/>
          <a:lstStyle/>
          <a:p>
            <a:r>
              <a:rPr lang="en-US" dirty="0"/>
              <a:t>Original Text</a:t>
            </a:r>
          </a:p>
        </p:txBody>
      </p:sp>
      <p:sp>
        <p:nvSpPr>
          <p:cNvPr id="4" name="Content Placeholder 3">
            <a:extLst>
              <a:ext uri="{FF2B5EF4-FFF2-40B4-BE49-F238E27FC236}">
                <a16:creationId xmlns:a16="http://schemas.microsoft.com/office/drawing/2014/main" xmlns="" id="{14220581-4A2C-4FC1-B95D-A05DA0DDB0D5}"/>
              </a:ext>
            </a:extLst>
          </p:cNvPr>
          <p:cNvSpPr>
            <a:spLocks noGrp="1"/>
          </p:cNvSpPr>
          <p:nvPr>
            <p:ph sz="half" idx="2"/>
          </p:nvPr>
        </p:nvSpPr>
        <p:spPr>
          <a:xfrm>
            <a:off x="2589212" y="2548966"/>
            <a:ext cx="4342893" cy="4042334"/>
          </a:xfrm>
        </p:spPr>
        <p:txBody>
          <a:bodyPr>
            <a:normAutofit fontScale="77500" lnSpcReduction="20000"/>
          </a:bodyPr>
          <a:lstStyle/>
          <a:p>
            <a:pPr marL="0" indent="0">
              <a:buNone/>
            </a:pPr>
            <a:r>
              <a:rPr lang="en-US" b="1" dirty="0"/>
              <a:t>ORCA – Killer Whales</a:t>
            </a:r>
            <a:endParaRPr lang="en-US" dirty="0"/>
          </a:p>
          <a:p>
            <a:pPr marL="0" indent="0">
              <a:buNone/>
            </a:pPr>
            <a:r>
              <a:rPr lang="en-US" dirty="0"/>
              <a:t>This distinctive black and white toothed cetacean (whales, dolphins and porpoises) can be found in oceans worldwide. Also known as the killer whale, the orca is an excellent hunter. All types of fish — from herring to white sharks, to marine mammals such as whales and seals, and even turtles and birds — are not safe when the orca is nearby.</a:t>
            </a:r>
            <a:br>
              <a:rPr lang="en-US" dirty="0"/>
            </a:br>
            <a:r>
              <a:rPr lang="en-US" dirty="0"/>
              <a:t/>
            </a:r>
            <a:br>
              <a:rPr lang="en-US" dirty="0"/>
            </a:br>
            <a:r>
              <a:rPr lang="en-US" dirty="0"/>
              <a:t>Orcas have perfected several inventive techniques to catch their prey. One method is for large groups of orcas to work as a team to herd victims together before attacking from different angles. Orcas will also frequently force seals and sea lions to beach, giving the hunter an easy catch in the shallow water. Tipping over ice floes to unbalance a tasty meal is another trick.  </a:t>
            </a:r>
            <a:r>
              <a:rPr lang="en-US" b="1" dirty="0"/>
              <a:t>(animalplanet.com)</a:t>
            </a:r>
            <a:r>
              <a:rPr lang="en-US" dirty="0"/>
              <a:t/>
            </a:r>
            <a:br>
              <a:rPr lang="en-US" dirty="0"/>
            </a:br>
            <a:endParaRPr lang="en-US" dirty="0"/>
          </a:p>
        </p:txBody>
      </p:sp>
      <p:sp>
        <p:nvSpPr>
          <p:cNvPr id="5" name="Text Placeholder 4">
            <a:extLst>
              <a:ext uri="{FF2B5EF4-FFF2-40B4-BE49-F238E27FC236}">
                <a16:creationId xmlns:a16="http://schemas.microsoft.com/office/drawing/2014/main" xmlns="" id="{0A3E5D52-DBCC-4098-8EAF-2C7DE57A41A3}"/>
              </a:ext>
            </a:extLst>
          </p:cNvPr>
          <p:cNvSpPr>
            <a:spLocks noGrp="1"/>
          </p:cNvSpPr>
          <p:nvPr>
            <p:ph type="body" sz="quarter" idx="3"/>
          </p:nvPr>
        </p:nvSpPr>
        <p:spPr/>
        <p:txBody>
          <a:bodyPr/>
          <a:lstStyle/>
          <a:p>
            <a:r>
              <a:rPr lang="en-US" dirty="0"/>
              <a:t>My paraphrase</a:t>
            </a:r>
          </a:p>
        </p:txBody>
      </p:sp>
      <p:sp>
        <p:nvSpPr>
          <p:cNvPr id="6" name="Content Placeholder 5">
            <a:extLst>
              <a:ext uri="{FF2B5EF4-FFF2-40B4-BE49-F238E27FC236}">
                <a16:creationId xmlns:a16="http://schemas.microsoft.com/office/drawing/2014/main" xmlns="" id="{51D067E0-DE61-411D-B857-E07A510F5A95}"/>
              </a:ext>
            </a:extLst>
          </p:cNvPr>
          <p:cNvSpPr>
            <a:spLocks noGrp="1"/>
          </p:cNvSpPr>
          <p:nvPr>
            <p:ph sz="quarter" idx="4"/>
          </p:nvPr>
        </p:nvSpPr>
        <p:spPr/>
        <p:txBody>
          <a:bodyPr>
            <a:normAutofit fontScale="77500" lnSpcReduction="20000"/>
          </a:bodyPr>
          <a:lstStyle/>
          <a:p>
            <a:endParaRPr lang="en-US"/>
          </a:p>
        </p:txBody>
      </p:sp>
    </p:spTree>
    <p:extLst>
      <p:ext uri="{BB962C8B-B14F-4D97-AF65-F5344CB8AC3E}">
        <p14:creationId xmlns:p14="http://schemas.microsoft.com/office/powerpoint/2010/main" val="4095492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D52336B98498E43AC9572A6FA50282B" ma:contentTypeVersion="13" ma:contentTypeDescription="Create a new document." ma:contentTypeScope="" ma:versionID="4dbe079842d7f67c89ec4d857bcde0f8">
  <xsd:schema xmlns:xsd="http://www.w3.org/2001/XMLSchema" xmlns:xs="http://www.w3.org/2001/XMLSchema" xmlns:p="http://schemas.microsoft.com/office/2006/metadata/properties" xmlns:ns3="717987ee-c82c-4776-b480-5ff807c8c756" xmlns:ns4="41cffffa-8dd5-4313-8dd0-b34bdcf68c09" targetNamespace="http://schemas.microsoft.com/office/2006/metadata/properties" ma:root="true" ma:fieldsID="c1d077bd3a21a43c8296d8ae49aa31e1" ns3:_="" ns4:_="">
    <xsd:import namespace="717987ee-c82c-4776-b480-5ff807c8c756"/>
    <xsd:import namespace="41cffffa-8dd5-4313-8dd0-b34bdcf68c0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7987ee-c82c-4776-b480-5ff807c8c7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1cffffa-8dd5-4313-8dd0-b34bdcf68c0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D6C828-1736-42BD-8DF8-ACC98BC73736}">
  <ds:schemaRefs>
    <ds:schemaRef ds:uri="http://schemas.microsoft.com/sharepoint/v3/contenttype/forms"/>
  </ds:schemaRefs>
</ds:datastoreItem>
</file>

<file path=customXml/itemProps2.xml><?xml version="1.0" encoding="utf-8"?>
<ds:datastoreItem xmlns:ds="http://schemas.openxmlformats.org/officeDocument/2006/customXml" ds:itemID="{518188BE-F82A-4CEF-9537-EDD43712DF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7987ee-c82c-4776-b480-5ff807c8c756"/>
    <ds:schemaRef ds:uri="41cffffa-8dd5-4313-8dd0-b34bdcf68c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9AB015-E653-48C5-B0F1-45F09D9359E6}">
  <ds:schemaRefs>
    <ds:schemaRef ds:uri="http://schemas.microsoft.com/office/2006/metadata/properties"/>
    <ds:schemaRef ds:uri="http://purl.org/dc/elements/1.1/"/>
    <ds:schemaRef ds:uri="http://schemas.openxmlformats.org/package/2006/metadata/core-properties"/>
    <ds:schemaRef ds:uri="717987ee-c82c-4776-b480-5ff807c8c756"/>
    <ds:schemaRef ds:uri="http://purl.org/dc/terms/"/>
    <ds:schemaRef ds:uri="http://schemas.microsoft.com/office/infopath/2007/PartnerControls"/>
    <ds:schemaRef ds:uri="http://schemas.microsoft.com/office/2006/documentManagement/types"/>
    <ds:schemaRef ds:uri="http://purl.org/dc/dcmitype/"/>
    <ds:schemaRef ds:uri="41cffffa-8dd5-4313-8dd0-b34bdcf68c0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53</TotalTime>
  <Words>1345</Words>
  <Application>Microsoft Office PowerPoint</Application>
  <PresentationFormat>Widescreen</PresentationFormat>
  <Paragraphs>110</Paragraphs>
  <Slides>18</Slides>
  <Notes>5</Notes>
  <HiddenSlides>0</HiddenSlides>
  <MMClips>0</MMClips>
  <ScaleCrop>false</ScaleCrop>
  <HeadingPairs>
    <vt:vector size="6" baseType="variant">
      <vt:variant>
        <vt:lpstr>Fonts Used</vt:lpstr>
      </vt:variant>
      <vt:variant>
        <vt:i4>16</vt:i4>
      </vt:variant>
      <vt:variant>
        <vt:lpstr>Theme</vt:lpstr>
      </vt:variant>
      <vt:variant>
        <vt:i4>2</vt:i4>
      </vt:variant>
      <vt:variant>
        <vt:lpstr>Slide Titles</vt:lpstr>
      </vt:variant>
      <vt:variant>
        <vt:i4>18</vt:i4>
      </vt:variant>
    </vt:vector>
  </HeadingPairs>
  <TitlesOfParts>
    <vt:vector size="36" baseType="lpstr">
      <vt:lpstr>Arial</vt:lpstr>
      <vt:lpstr>Arial - 28</vt:lpstr>
      <vt:lpstr>Arial - 36</vt:lpstr>
      <vt:lpstr>Calibri</vt:lpstr>
      <vt:lpstr>Calibri Light</vt:lpstr>
      <vt:lpstr>Century Gothic</vt:lpstr>
      <vt:lpstr>Freestyle Script</vt:lpstr>
      <vt:lpstr>Merriweather</vt:lpstr>
      <vt:lpstr>Playfair Display</vt:lpstr>
      <vt:lpstr>Roboto</vt:lpstr>
      <vt:lpstr>Times New Roman</vt:lpstr>
      <vt:lpstr>Times New Roman - 24</vt:lpstr>
      <vt:lpstr>Times New Roman - 28</vt:lpstr>
      <vt:lpstr>Times New Roman - 36</vt:lpstr>
      <vt:lpstr>Wingdings</vt:lpstr>
      <vt:lpstr>Wingdings 3</vt:lpstr>
      <vt:lpstr>Office Theme</vt:lpstr>
      <vt:lpstr>Wisp</vt:lpstr>
      <vt:lpstr>Drafting: The Body</vt:lpstr>
      <vt:lpstr>Important note!</vt:lpstr>
      <vt:lpstr>It’s Not Mine!</vt:lpstr>
      <vt:lpstr>Paraphrasing and “Quotations”</vt:lpstr>
      <vt:lpstr>Paraphrase:  Write it in Your Own Words</vt:lpstr>
      <vt:lpstr>PowerPoint Presentation</vt:lpstr>
      <vt:lpstr>Three steps for effective paraphrasing: </vt:lpstr>
      <vt:lpstr>Try Paraphrasing On Your Own! </vt:lpstr>
      <vt:lpstr>My paraphrase</vt:lpstr>
      <vt:lpstr>Including quotes</vt:lpstr>
      <vt:lpstr>What should the body of my essay look like?</vt:lpstr>
      <vt:lpstr>PowerPoint Presentation</vt:lpstr>
      <vt:lpstr>Paragraphing: The Hamburger Strategy  Let’s break the body down to the paragraph level.  It’s important that we craft effective paragraphs.  So, what should a body paragraph look like? </vt:lpstr>
      <vt:lpstr>PowerPoint Presentation</vt:lpstr>
      <vt:lpstr>PowerPoint Presentation</vt:lpstr>
      <vt:lpstr>PowerPoint Presentation</vt:lpstr>
      <vt:lpstr>PowerPoint Presentation</vt:lpstr>
      <vt:lpstr>Now it’s your turn.  Write your first body paragraph. Remember to consider your writing traits while writing: voice word choice conventional artistry solid sentence structure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Drafting: The Body</dc:title>
  <dc:creator>Cabel, Krista (ASD-N)</dc:creator>
  <cp:lastModifiedBy>Hutchison, Krista (ASD-N)</cp:lastModifiedBy>
  <cp:revision>1</cp:revision>
  <dcterms:created xsi:type="dcterms:W3CDTF">2020-03-31T18:25:28Z</dcterms:created>
  <dcterms:modified xsi:type="dcterms:W3CDTF">2020-05-11T22:18:35Z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0x0101007D52336B98498E43AC9572A6FA50282B</vt:lpwstr>
  </property>
</Properties>
</file>